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3"/>
  </p:notesMasterIdLst>
  <p:sldIdLst>
    <p:sldId id="537" r:id="rId2"/>
    <p:sldId id="610" r:id="rId3"/>
    <p:sldId id="604" r:id="rId4"/>
    <p:sldId id="676" r:id="rId5"/>
    <p:sldId id="607" r:id="rId6"/>
    <p:sldId id="649" r:id="rId7"/>
    <p:sldId id="650" r:id="rId8"/>
    <p:sldId id="651" r:id="rId9"/>
    <p:sldId id="670" r:id="rId10"/>
    <p:sldId id="673" r:id="rId11"/>
    <p:sldId id="671" r:id="rId12"/>
    <p:sldId id="675" r:id="rId13"/>
    <p:sldId id="672" r:id="rId14"/>
    <p:sldId id="674" r:id="rId15"/>
    <p:sldId id="668" r:id="rId16"/>
    <p:sldId id="621" r:id="rId17"/>
    <p:sldId id="608" r:id="rId18"/>
    <p:sldId id="677" r:id="rId19"/>
    <p:sldId id="669" r:id="rId20"/>
    <p:sldId id="598" r:id="rId21"/>
    <p:sldId id="612" r:id="rId22"/>
  </p:sldIdLst>
  <p:sldSz cx="17279938" cy="97202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56DC38D0-8260-4B9E-83D4-540EEDE9513A}">
          <p14:sldIdLst>
            <p14:sldId id="537"/>
            <p14:sldId id="610"/>
          </p14:sldIdLst>
        </p14:section>
        <p14:section name="Purpose and Goals" id="{632293AF-C68B-4932-8101-75E348F82506}">
          <p14:sldIdLst>
            <p14:sldId id="604"/>
          </p14:sldIdLst>
        </p14:section>
        <p14:section name="Background" id="{98F13517-9878-4715-B24A-249FB1A2EC4A}">
          <p14:sldIdLst>
            <p14:sldId id="676"/>
            <p14:sldId id="607"/>
            <p14:sldId id="649"/>
            <p14:sldId id="650"/>
            <p14:sldId id="651"/>
          </p14:sldIdLst>
        </p14:section>
        <p14:section name="did-ur-uri-grammar" id="{CF81BE85-8133-49B5-AC4D-F4EF3B9FA26B}">
          <p14:sldIdLst>
            <p14:sldId id="670"/>
          </p14:sldIdLst>
        </p14:section>
        <p14:section name="domain specific grammars" id="{4D6677F9-F8B6-41DE-9CE3-7182C9B66B29}">
          <p14:sldIdLst>
            <p14:sldId id="673"/>
            <p14:sldId id="671"/>
            <p14:sldId id="675"/>
            <p14:sldId id="672"/>
            <p14:sldId id="674"/>
          </p14:sldIdLst>
        </p14:section>
        <p14:section name="An Example" id="{EC5C8AD2-C12B-4AE7-9B07-441A18C75470}">
          <p14:sldIdLst/>
        </p14:section>
        <p14:section name="Use Case Analysis" id="{A7DDA141-54A4-4EC5-9482-70629584D0C9}">
          <p14:sldIdLst/>
        </p14:section>
        <p14:section name="Higher-level DID Use Cases" id="{055ECFCA-BE50-48CF-9E66-6D3F6BD6A154}">
          <p14:sldIdLst/>
        </p14:section>
        <p14:section name="High-level `did-url` User Scenarios" id="{583130F8-B53F-4E5C-A1D4-FA5054A2936A}">
          <p14:sldIdLst/>
        </p14:section>
        <p14:section name="Lower-level `did-url` Use Cases" id="{4FC64E60-1BA5-46E2-848E-3E90230D460B}">
          <p14:sldIdLst/>
        </p14:section>
        <p14:section name="`did-uri-spec` Grammar" id="{6632D0E5-BA01-4975-9D41-201C428D725B}">
          <p14:sldIdLst/>
        </p14:section>
        <p14:section name="Testing / Validation" id="{FDA19DB8-0715-40B6-A3FC-73319E22D3B6}">
          <p14:sldIdLst>
            <p14:sldId id="668"/>
            <p14:sldId id="621"/>
          </p14:sldIdLst>
        </p14:section>
        <p14:section name="Impacts" id="{D1193508-C051-4D81-B6EB-AAECF8FBBB89}">
          <p14:sldIdLst/>
        </p14:section>
        <p14:section name="Conclusion" id="{A3D99601-0A56-4742-8D14-F7FFD48AA98E}">
          <p14:sldIdLst>
            <p14:sldId id="608"/>
            <p14:sldId id="677"/>
            <p14:sldId id="669"/>
            <p14:sldId id="598"/>
            <p14:sldId id="612"/>
          </p14:sldIdLst>
        </p14:section>
        <p14:section name="Gumball Protocol" id="{00EF833F-22A3-482C-AF15-DAA998B87B19}">
          <p14:sldIdLst/>
        </p14:section>
        <p14:section name="GUMBALL PROTOCOL" id="{A51743F3-6505-49FF-8B46-40DF641800F8}">
          <p14:sldIdLst/>
        </p14:section>
        <p14:section name="NFEs" id="{5CE02D62-BD82-4EF6-A749-1F1F8FD2FF34}">
          <p14:sldIdLst/>
        </p14:section>
        <p14:section name="GUMBALL IMAGES" id="{AE09B145-9F73-426E-938C-66E04B232F43}">
          <p14:sldIdLst/>
        </p14:section>
        <p14:section name="CERTIFIED DATA" id="{12888242-BC1D-4377-BC48-039F1FB21164}">
          <p14:sldIdLst/>
        </p14:section>
        <p14:section name="BLOCKCHAIN HERD BOOK" id="{60EE25AF-276A-42F1-8C2E-B68B05BC0883}">
          <p14:sldIdLst/>
        </p14:section>
        <p14:section name="SERENTITYDAPP" id="{0E0D4DD8-B778-4DC5-A396-A44F2C45E0D4}">
          <p14:sldIdLst/>
        </p14:section>
        <p14:section name="HYPERONOMY BUSINESS BLOCKCHAIN" id="{99780CC0-9927-4DAC-9948-2530D81FC84B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326D"/>
    <a:srgbClr val="791307"/>
    <a:srgbClr val="0085B5"/>
    <a:srgbClr val="0083B9"/>
    <a:srgbClr val="EBEBEB"/>
    <a:srgbClr val="F3F2F2"/>
    <a:srgbClr val="C0D4F3"/>
    <a:srgbClr val="A8D6E8"/>
    <a:srgbClr val="AFEEFF"/>
    <a:srgbClr val="EB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765" autoAdjust="0"/>
    <p:restoredTop sz="94394" autoAdjust="0"/>
  </p:normalViewPr>
  <p:slideViewPr>
    <p:cSldViewPr snapToGrid="0">
      <p:cViewPr varScale="1">
        <p:scale>
          <a:sx n="50" d="100"/>
          <a:sy n="50" d="100"/>
        </p:scale>
        <p:origin x="13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0" d="100"/>
        <a:sy n="30" d="100"/>
      </p:scale>
      <p:origin x="0" y="-670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Herman" userId="844217e249c738f3" providerId="LiveId" clId="{7B0506C6-8539-4D0B-8E79-F594C7192579}"/>
    <pc:docChg chg="modSld">
      <pc:chgData name="Michael Herman" userId="844217e249c738f3" providerId="LiveId" clId="{7B0506C6-8539-4D0B-8E79-F594C7192579}" dt="2019-03-29T14:39:24.981" v="1"/>
      <pc:docMkLst>
        <pc:docMk/>
      </pc:docMkLst>
      <pc:sldChg chg="delSp modTransition modAnim">
        <pc:chgData name="Michael Herman" userId="844217e249c738f3" providerId="LiveId" clId="{7B0506C6-8539-4D0B-8E79-F594C7192579}" dt="2019-03-29T14:39:24.981" v="1"/>
        <pc:sldMkLst>
          <pc:docMk/>
          <pc:sldMk cId="3370879116" sldId="537"/>
        </pc:sldMkLst>
        <pc:picChg chg="del">
          <ac:chgData name="Michael Herman" userId="844217e249c738f3" providerId="LiveId" clId="{7B0506C6-8539-4D0B-8E79-F594C7192579}" dt="2019-03-29T14:39:24.981" v="1"/>
          <ac:picMkLst>
            <pc:docMk/>
            <pc:sldMk cId="3370879116" sldId="537"/>
            <ac:picMk id="8" creationId="{E97524A7-F8EB-4F16-9E53-9CDCD611F634}"/>
          </ac:picMkLst>
        </pc:picChg>
      </pc:sldChg>
      <pc:sldChg chg="delSp modTransition modAnim">
        <pc:chgData name="Michael Herman" userId="844217e249c738f3" providerId="LiveId" clId="{7B0506C6-8539-4D0B-8E79-F594C7192579}" dt="2019-03-29T14:39:24.981" v="1"/>
        <pc:sldMkLst>
          <pc:docMk/>
          <pc:sldMk cId="4245550465" sldId="598"/>
        </pc:sldMkLst>
        <pc:picChg chg="del">
          <ac:chgData name="Michael Herman" userId="844217e249c738f3" providerId="LiveId" clId="{7B0506C6-8539-4D0B-8E79-F594C7192579}" dt="2019-03-29T14:39:24.981" v="1"/>
          <ac:picMkLst>
            <pc:docMk/>
            <pc:sldMk cId="4245550465" sldId="598"/>
            <ac:picMk id="4" creationId="{9B8F321F-12BA-4685-AFCD-4EC4139389F5}"/>
          </ac:picMkLst>
        </pc:picChg>
      </pc:sldChg>
      <pc:sldChg chg="delSp modTransition modAnim">
        <pc:chgData name="Michael Herman" userId="844217e249c738f3" providerId="LiveId" clId="{7B0506C6-8539-4D0B-8E79-F594C7192579}" dt="2019-03-29T14:39:24.981" v="1"/>
        <pc:sldMkLst>
          <pc:docMk/>
          <pc:sldMk cId="740850898" sldId="604"/>
        </pc:sldMkLst>
        <pc:picChg chg="del">
          <ac:chgData name="Michael Herman" userId="844217e249c738f3" providerId="LiveId" clId="{7B0506C6-8539-4D0B-8E79-F594C7192579}" dt="2019-03-29T14:39:24.981" v="1"/>
          <ac:picMkLst>
            <pc:docMk/>
            <pc:sldMk cId="740850898" sldId="604"/>
            <ac:picMk id="9" creationId="{F631C22F-4004-427F-BFB1-DF15324EFB76}"/>
          </ac:picMkLst>
        </pc:picChg>
      </pc:sldChg>
      <pc:sldChg chg="delSp modTransition modAnim">
        <pc:chgData name="Michael Herman" userId="844217e249c738f3" providerId="LiveId" clId="{7B0506C6-8539-4D0B-8E79-F594C7192579}" dt="2019-03-29T14:39:24.981" v="1"/>
        <pc:sldMkLst>
          <pc:docMk/>
          <pc:sldMk cId="3491783077" sldId="607"/>
        </pc:sldMkLst>
        <pc:picChg chg="del">
          <ac:chgData name="Michael Herman" userId="844217e249c738f3" providerId="LiveId" clId="{7B0506C6-8539-4D0B-8E79-F594C7192579}" dt="2019-03-29T14:39:24.981" v="1"/>
          <ac:picMkLst>
            <pc:docMk/>
            <pc:sldMk cId="3491783077" sldId="607"/>
            <ac:picMk id="3" creationId="{1F92FD38-66E9-4E99-87CC-42E5A3E5AB41}"/>
          </ac:picMkLst>
        </pc:picChg>
      </pc:sldChg>
      <pc:sldChg chg="delSp modTransition modAnim">
        <pc:chgData name="Michael Herman" userId="844217e249c738f3" providerId="LiveId" clId="{7B0506C6-8539-4D0B-8E79-F594C7192579}" dt="2019-03-29T14:39:24.981" v="1"/>
        <pc:sldMkLst>
          <pc:docMk/>
          <pc:sldMk cId="3157589698" sldId="608"/>
        </pc:sldMkLst>
        <pc:picChg chg="del">
          <ac:chgData name="Michael Herman" userId="844217e249c738f3" providerId="LiveId" clId="{7B0506C6-8539-4D0B-8E79-F594C7192579}" dt="2019-03-29T14:39:24.981" v="1"/>
          <ac:picMkLst>
            <pc:docMk/>
            <pc:sldMk cId="3157589698" sldId="608"/>
            <ac:picMk id="5" creationId="{E70D95F2-5985-443B-A143-0ECBEEA93C55}"/>
          </ac:picMkLst>
        </pc:picChg>
      </pc:sldChg>
      <pc:sldChg chg="delSp modTransition modAnim">
        <pc:chgData name="Michael Herman" userId="844217e249c738f3" providerId="LiveId" clId="{7B0506C6-8539-4D0B-8E79-F594C7192579}" dt="2019-03-29T14:39:24.981" v="1"/>
        <pc:sldMkLst>
          <pc:docMk/>
          <pc:sldMk cId="1717951359" sldId="610"/>
        </pc:sldMkLst>
        <pc:picChg chg="del">
          <ac:chgData name="Michael Herman" userId="844217e249c738f3" providerId="LiveId" clId="{7B0506C6-8539-4D0B-8E79-F594C7192579}" dt="2019-03-29T14:39:24.981" v="1"/>
          <ac:picMkLst>
            <pc:docMk/>
            <pc:sldMk cId="1717951359" sldId="610"/>
            <ac:picMk id="3" creationId="{14B11E1F-1C43-47EF-9C72-646C81AF9C9B}"/>
          </ac:picMkLst>
        </pc:picChg>
      </pc:sldChg>
      <pc:sldChg chg="modTransition">
        <pc:chgData name="Michael Herman" userId="844217e249c738f3" providerId="LiveId" clId="{7B0506C6-8539-4D0B-8E79-F594C7192579}" dt="2019-03-29T14:39:21.399" v="0"/>
        <pc:sldMkLst>
          <pc:docMk/>
          <pc:sldMk cId="2009546040" sldId="612"/>
        </pc:sldMkLst>
      </pc:sldChg>
      <pc:sldChg chg="delSp modTransition modAnim">
        <pc:chgData name="Michael Herman" userId="844217e249c738f3" providerId="LiveId" clId="{7B0506C6-8539-4D0B-8E79-F594C7192579}" dt="2019-03-29T14:39:24.981" v="1"/>
        <pc:sldMkLst>
          <pc:docMk/>
          <pc:sldMk cId="3649828505" sldId="621"/>
        </pc:sldMkLst>
        <pc:picChg chg="del">
          <ac:chgData name="Michael Herman" userId="844217e249c738f3" providerId="LiveId" clId="{7B0506C6-8539-4D0B-8E79-F594C7192579}" dt="2019-03-29T14:39:24.981" v="1"/>
          <ac:picMkLst>
            <pc:docMk/>
            <pc:sldMk cId="3649828505" sldId="621"/>
            <ac:picMk id="5" creationId="{84880865-E340-49DF-B210-AA0BC0621D68}"/>
          </ac:picMkLst>
        </pc:picChg>
      </pc:sldChg>
      <pc:sldChg chg="delSp modTransition modAnim">
        <pc:chgData name="Michael Herman" userId="844217e249c738f3" providerId="LiveId" clId="{7B0506C6-8539-4D0B-8E79-F594C7192579}" dt="2019-03-29T14:39:24.981" v="1"/>
        <pc:sldMkLst>
          <pc:docMk/>
          <pc:sldMk cId="2534000987" sldId="649"/>
        </pc:sldMkLst>
        <pc:picChg chg="del">
          <ac:chgData name="Michael Herman" userId="844217e249c738f3" providerId="LiveId" clId="{7B0506C6-8539-4D0B-8E79-F594C7192579}" dt="2019-03-29T14:39:24.981" v="1"/>
          <ac:picMkLst>
            <pc:docMk/>
            <pc:sldMk cId="2534000987" sldId="649"/>
            <ac:picMk id="3" creationId="{A3C03F37-A066-4F9D-94C2-3B68BF32334E}"/>
          </ac:picMkLst>
        </pc:picChg>
      </pc:sldChg>
      <pc:sldChg chg="delSp modTransition modAnim">
        <pc:chgData name="Michael Herman" userId="844217e249c738f3" providerId="LiveId" clId="{7B0506C6-8539-4D0B-8E79-F594C7192579}" dt="2019-03-29T14:39:24.981" v="1"/>
        <pc:sldMkLst>
          <pc:docMk/>
          <pc:sldMk cId="782294553" sldId="650"/>
        </pc:sldMkLst>
        <pc:picChg chg="del">
          <ac:chgData name="Michael Herman" userId="844217e249c738f3" providerId="LiveId" clId="{7B0506C6-8539-4D0B-8E79-F594C7192579}" dt="2019-03-29T14:39:24.981" v="1"/>
          <ac:picMkLst>
            <pc:docMk/>
            <pc:sldMk cId="782294553" sldId="650"/>
            <ac:picMk id="3" creationId="{A3DD333C-FB0C-4B63-A9DF-E20C76483F44}"/>
          </ac:picMkLst>
        </pc:picChg>
      </pc:sldChg>
      <pc:sldChg chg="delSp modTransition modAnim">
        <pc:chgData name="Michael Herman" userId="844217e249c738f3" providerId="LiveId" clId="{7B0506C6-8539-4D0B-8E79-F594C7192579}" dt="2019-03-29T14:39:24.981" v="1"/>
        <pc:sldMkLst>
          <pc:docMk/>
          <pc:sldMk cId="4181066748" sldId="651"/>
        </pc:sldMkLst>
        <pc:picChg chg="del">
          <ac:chgData name="Michael Herman" userId="844217e249c738f3" providerId="LiveId" clId="{7B0506C6-8539-4D0B-8E79-F594C7192579}" dt="2019-03-29T14:39:24.981" v="1"/>
          <ac:picMkLst>
            <pc:docMk/>
            <pc:sldMk cId="4181066748" sldId="651"/>
            <ac:picMk id="3" creationId="{CD720A1A-A574-4798-B070-E9E54D2F123A}"/>
          </ac:picMkLst>
        </pc:picChg>
      </pc:sldChg>
      <pc:sldChg chg="delSp modTransition modAnim">
        <pc:chgData name="Michael Herman" userId="844217e249c738f3" providerId="LiveId" clId="{7B0506C6-8539-4D0B-8E79-F594C7192579}" dt="2019-03-29T14:39:24.981" v="1"/>
        <pc:sldMkLst>
          <pc:docMk/>
          <pc:sldMk cId="3120980066" sldId="668"/>
        </pc:sldMkLst>
        <pc:picChg chg="del">
          <ac:chgData name="Michael Herman" userId="844217e249c738f3" providerId="LiveId" clId="{7B0506C6-8539-4D0B-8E79-F594C7192579}" dt="2019-03-29T14:39:24.981" v="1"/>
          <ac:picMkLst>
            <pc:docMk/>
            <pc:sldMk cId="3120980066" sldId="668"/>
            <ac:picMk id="7" creationId="{A3DA7638-FCEB-4428-BA6A-DF0DEE0DC463}"/>
          </ac:picMkLst>
        </pc:picChg>
      </pc:sldChg>
      <pc:sldChg chg="delSp modTransition modAnim">
        <pc:chgData name="Michael Herman" userId="844217e249c738f3" providerId="LiveId" clId="{7B0506C6-8539-4D0B-8E79-F594C7192579}" dt="2019-03-29T14:39:24.981" v="1"/>
        <pc:sldMkLst>
          <pc:docMk/>
          <pc:sldMk cId="623018135" sldId="669"/>
        </pc:sldMkLst>
        <pc:picChg chg="del">
          <ac:chgData name="Michael Herman" userId="844217e249c738f3" providerId="LiveId" clId="{7B0506C6-8539-4D0B-8E79-F594C7192579}" dt="2019-03-29T14:39:24.981" v="1"/>
          <ac:picMkLst>
            <pc:docMk/>
            <pc:sldMk cId="623018135" sldId="669"/>
            <ac:picMk id="7" creationId="{D675AA61-E49E-422D-9E0E-739E18E208E7}"/>
          </ac:picMkLst>
        </pc:picChg>
      </pc:sldChg>
      <pc:sldChg chg="delSp modTransition modAnim">
        <pc:chgData name="Michael Herman" userId="844217e249c738f3" providerId="LiveId" clId="{7B0506C6-8539-4D0B-8E79-F594C7192579}" dt="2019-03-29T14:39:24.981" v="1"/>
        <pc:sldMkLst>
          <pc:docMk/>
          <pc:sldMk cId="179460687" sldId="670"/>
        </pc:sldMkLst>
        <pc:picChg chg="del">
          <ac:chgData name="Michael Herman" userId="844217e249c738f3" providerId="LiveId" clId="{7B0506C6-8539-4D0B-8E79-F594C7192579}" dt="2019-03-29T14:39:24.981" v="1"/>
          <ac:picMkLst>
            <pc:docMk/>
            <pc:sldMk cId="179460687" sldId="670"/>
            <ac:picMk id="3" creationId="{C408701A-1681-45F2-8A42-A9933FAD7012}"/>
          </ac:picMkLst>
        </pc:picChg>
      </pc:sldChg>
      <pc:sldChg chg="delSp modTransition modAnim">
        <pc:chgData name="Michael Herman" userId="844217e249c738f3" providerId="LiveId" clId="{7B0506C6-8539-4D0B-8E79-F594C7192579}" dt="2019-03-29T14:39:24.981" v="1"/>
        <pc:sldMkLst>
          <pc:docMk/>
          <pc:sldMk cId="2636883915" sldId="671"/>
        </pc:sldMkLst>
        <pc:picChg chg="del">
          <ac:chgData name="Michael Herman" userId="844217e249c738f3" providerId="LiveId" clId="{7B0506C6-8539-4D0B-8E79-F594C7192579}" dt="2019-03-29T14:39:24.981" v="1"/>
          <ac:picMkLst>
            <pc:docMk/>
            <pc:sldMk cId="2636883915" sldId="671"/>
            <ac:picMk id="9" creationId="{80B19A2B-E778-4F4D-89B9-143AF737EFB9}"/>
          </ac:picMkLst>
        </pc:picChg>
      </pc:sldChg>
      <pc:sldChg chg="delSp modTransition modAnim">
        <pc:chgData name="Michael Herman" userId="844217e249c738f3" providerId="LiveId" clId="{7B0506C6-8539-4D0B-8E79-F594C7192579}" dt="2019-03-29T14:39:24.981" v="1"/>
        <pc:sldMkLst>
          <pc:docMk/>
          <pc:sldMk cId="4061700354" sldId="672"/>
        </pc:sldMkLst>
        <pc:picChg chg="del">
          <ac:chgData name="Michael Herman" userId="844217e249c738f3" providerId="LiveId" clId="{7B0506C6-8539-4D0B-8E79-F594C7192579}" dt="2019-03-29T14:39:24.981" v="1"/>
          <ac:picMkLst>
            <pc:docMk/>
            <pc:sldMk cId="4061700354" sldId="672"/>
            <ac:picMk id="8" creationId="{D6808B10-0E55-42F4-A38A-94C9BA85D26A}"/>
          </ac:picMkLst>
        </pc:picChg>
      </pc:sldChg>
      <pc:sldChg chg="delSp modTransition modAnim">
        <pc:chgData name="Michael Herman" userId="844217e249c738f3" providerId="LiveId" clId="{7B0506C6-8539-4D0B-8E79-F594C7192579}" dt="2019-03-29T14:39:24.981" v="1"/>
        <pc:sldMkLst>
          <pc:docMk/>
          <pc:sldMk cId="1345335234" sldId="673"/>
        </pc:sldMkLst>
        <pc:picChg chg="del">
          <ac:chgData name="Michael Herman" userId="844217e249c738f3" providerId="LiveId" clId="{7B0506C6-8539-4D0B-8E79-F594C7192579}" dt="2019-03-29T14:39:24.981" v="1"/>
          <ac:picMkLst>
            <pc:docMk/>
            <pc:sldMk cId="1345335234" sldId="673"/>
            <ac:picMk id="10" creationId="{3FED89C9-A259-45D3-9BAC-DED2878C69B9}"/>
          </ac:picMkLst>
        </pc:picChg>
      </pc:sldChg>
      <pc:sldChg chg="delSp modTransition modAnim">
        <pc:chgData name="Michael Herman" userId="844217e249c738f3" providerId="LiveId" clId="{7B0506C6-8539-4D0B-8E79-F594C7192579}" dt="2019-03-29T14:39:24.981" v="1"/>
        <pc:sldMkLst>
          <pc:docMk/>
          <pc:sldMk cId="3975099701" sldId="674"/>
        </pc:sldMkLst>
        <pc:picChg chg="del">
          <ac:chgData name="Michael Herman" userId="844217e249c738f3" providerId="LiveId" clId="{7B0506C6-8539-4D0B-8E79-F594C7192579}" dt="2019-03-29T14:39:24.981" v="1"/>
          <ac:picMkLst>
            <pc:docMk/>
            <pc:sldMk cId="3975099701" sldId="674"/>
            <ac:picMk id="4" creationId="{10362832-21F7-4357-A355-A3BD38F3AD2F}"/>
          </ac:picMkLst>
        </pc:picChg>
      </pc:sldChg>
      <pc:sldChg chg="delSp modTransition modAnim">
        <pc:chgData name="Michael Herman" userId="844217e249c738f3" providerId="LiveId" clId="{7B0506C6-8539-4D0B-8E79-F594C7192579}" dt="2019-03-29T14:39:24.981" v="1"/>
        <pc:sldMkLst>
          <pc:docMk/>
          <pc:sldMk cId="1674807297" sldId="675"/>
        </pc:sldMkLst>
        <pc:picChg chg="del">
          <ac:chgData name="Michael Herman" userId="844217e249c738f3" providerId="LiveId" clId="{7B0506C6-8539-4D0B-8E79-F594C7192579}" dt="2019-03-29T14:39:24.981" v="1"/>
          <ac:picMkLst>
            <pc:docMk/>
            <pc:sldMk cId="1674807297" sldId="675"/>
            <ac:picMk id="4" creationId="{EB79E0F3-8669-47C4-B405-C17C119A6347}"/>
          </ac:picMkLst>
        </pc:picChg>
      </pc:sldChg>
      <pc:sldChg chg="delSp modTransition modAnim">
        <pc:chgData name="Michael Herman" userId="844217e249c738f3" providerId="LiveId" clId="{7B0506C6-8539-4D0B-8E79-F594C7192579}" dt="2019-03-29T14:39:24.981" v="1"/>
        <pc:sldMkLst>
          <pc:docMk/>
          <pc:sldMk cId="1100001755" sldId="676"/>
        </pc:sldMkLst>
        <pc:picChg chg="del">
          <ac:chgData name="Michael Herman" userId="844217e249c738f3" providerId="LiveId" clId="{7B0506C6-8539-4D0B-8E79-F594C7192579}" dt="2019-03-29T14:39:24.981" v="1"/>
          <ac:picMkLst>
            <pc:docMk/>
            <pc:sldMk cId="1100001755" sldId="676"/>
            <ac:picMk id="12" creationId="{0C266A96-66E2-477C-BB7B-7975DBAC04EA}"/>
          </ac:picMkLst>
        </pc:picChg>
      </pc:sldChg>
      <pc:sldChg chg="delSp modTransition modAnim">
        <pc:chgData name="Michael Herman" userId="844217e249c738f3" providerId="LiveId" clId="{7B0506C6-8539-4D0B-8E79-F594C7192579}" dt="2019-03-29T14:39:24.981" v="1"/>
        <pc:sldMkLst>
          <pc:docMk/>
          <pc:sldMk cId="4291992503" sldId="677"/>
        </pc:sldMkLst>
        <pc:picChg chg="del">
          <ac:chgData name="Michael Herman" userId="844217e249c738f3" providerId="LiveId" clId="{7B0506C6-8539-4D0B-8E79-F594C7192579}" dt="2019-03-29T14:39:24.981" v="1"/>
          <ac:picMkLst>
            <pc:docMk/>
            <pc:sldMk cId="4291992503" sldId="677"/>
            <ac:picMk id="16" creationId="{C6E2E7CD-86A6-4D15-A58F-98A62A247689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4AB124-E393-4774-876C-6DE34449BB95}" type="datetimeFigureOut">
              <a:rPr lang="en-US" smtClean="0"/>
              <a:t>3/29/2019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38D1F4-A4C0-46ED-9389-425536AC7E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833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0712" y="1258005"/>
            <a:ext cx="12241477" cy="3602126"/>
          </a:xfrm>
        </p:spPr>
        <p:txBody>
          <a:bodyPr bIns="0" anchor="b">
            <a:normAutofit/>
          </a:bodyPr>
          <a:lstStyle>
            <a:lvl1pPr algn="l">
              <a:defRPr sz="935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0713" y="5125850"/>
            <a:ext cx="12241475" cy="1385642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2551" b="0" cap="all" baseline="0">
                <a:solidFill>
                  <a:schemeClr val="tx1"/>
                </a:solidFill>
              </a:defRPr>
            </a:lvl1pPr>
            <a:lvl2pPr marL="647990" indent="0" algn="ctr">
              <a:buNone/>
              <a:defRPr sz="2551"/>
            </a:lvl2pPr>
            <a:lvl3pPr marL="1295979" indent="0" algn="ctr">
              <a:buNone/>
              <a:defRPr sz="2551"/>
            </a:lvl3pPr>
            <a:lvl4pPr marL="1943969" indent="0" algn="ctr">
              <a:buNone/>
              <a:defRPr sz="2268"/>
            </a:lvl4pPr>
            <a:lvl5pPr marL="2591958" indent="0" algn="ctr">
              <a:buNone/>
              <a:defRPr sz="2268"/>
            </a:lvl5pPr>
            <a:lvl6pPr marL="3239948" indent="0" algn="ctr">
              <a:buNone/>
              <a:defRPr sz="2268"/>
            </a:lvl6pPr>
            <a:lvl7pPr marL="3887937" indent="0" algn="ctr">
              <a:buNone/>
              <a:defRPr sz="2268"/>
            </a:lvl7pPr>
            <a:lvl8pPr marL="4535927" indent="0" algn="ctr">
              <a:buNone/>
              <a:defRPr sz="2268"/>
            </a:lvl8pPr>
            <a:lvl9pPr marL="5183916" indent="0" algn="ctr">
              <a:buNone/>
              <a:defRPr sz="226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15" name="Straight Connector 14"/>
          <p:cNvCxnSpPr>
            <a:cxnSpLocks/>
          </p:cNvCxnSpPr>
          <p:nvPr/>
        </p:nvCxnSpPr>
        <p:spPr>
          <a:xfrm>
            <a:off x="740713" y="5122076"/>
            <a:ext cx="16194737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0B428C78-5767-4C6B-9C6A-9D1C4C342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4850" y="9019514"/>
            <a:ext cx="1168522" cy="436743"/>
          </a:xfrm>
        </p:spPr>
        <p:txBody>
          <a:bodyPr vert="horz" lIns="91440" tIns="45720" rIns="91440" bIns="45720" rtlCol="0" anchor="ctr"/>
          <a:lstStyle>
            <a:lvl1pPr>
              <a:defRPr lang="en-CA" sz="1417" smtClean="0">
                <a:solidFill>
                  <a:schemeClr val="bg1"/>
                </a:solidFill>
              </a:defRPr>
            </a:lvl1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4E1273D-8FA4-4223-BF2F-89608B92025C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  <p:sp>
        <p:nvSpPr>
          <p:cNvPr id="10" name="Date Placeholder 2">
            <a:extLst>
              <a:ext uri="{FF2B5EF4-FFF2-40B4-BE49-F238E27FC236}">
                <a16:creationId xmlns:a16="http://schemas.microsoft.com/office/drawing/2014/main" id="{06848913-2D11-48F5-94D3-48B56A2BD86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06614" y="9018020"/>
            <a:ext cx="5868474" cy="436742"/>
          </a:xfrm>
          <a:prstGeom prst="rect">
            <a:avLst/>
          </a:prstGeom>
        </p:spPr>
        <p:txBody>
          <a:bodyPr/>
          <a:lstStyle/>
          <a:p>
            <a:fld id="{F6999605-DBED-4C66-B9A6-EF428394216D}" type="datetime1">
              <a:rPr lang="en-CA" smtClean="0">
                <a:solidFill>
                  <a:schemeClr val="bg1"/>
                </a:solidFill>
              </a:rPr>
              <a:t>2019-03-29</a:t>
            </a:fld>
            <a:endParaRPr lang="en-C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3649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C67D1-9F66-4BC1-9BEC-73C07D7C9B6B}" type="slidenum">
              <a:rPr lang="en-CA" smtClean="0"/>
              <a:t>‹#›</a:t>
            </a:fld>
            <a:endParaRPr lang="en-CA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2060633" y="2617991"/>
            <a:ext cx="1361691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4EE2D89-981E-4892-AB50-2BEFE425455E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A382016-F622-445C-9729-EE2A5CFFE281}"/>
              </a:ext>
            </a:extLst>
          </p:cNvPr>
          <p:cNvSpPr txBox="1">
            <a:spLocks/>
          </p:cNvSpPr>
          <p:nvPr userDrawn="1"/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A63F9A-B1EE-4CC4-82E4-7D02A9BB06B1}" type="datetime1">
              <a:rPr lang="en-CA" smtClean="0"/>
              <a:pPr/>
              <a:t>2019-03-29</a:t>
            </a:fld>
            <a:endParaRPr lang="en-CA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DAE19C16-A7D0-45E1-89E6-F9E27DD17C34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26345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378219" y="1132434"/>
            <a:ext cx="2290020" cy="660474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047559" y="1132434"/>
            <a:ext cx="11095940" cy="660474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C67D1-9F66-4BC1-9BEC-73C07D7C9B6B}" type="slidenum">
              <a:rPr lang="en-CA" smtClean="0"/>
              <a:t>‹#›</a:t>
            </a:fld>
            <a:endParaRPr lang="en-CA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378220" y="1132434"/>
            <a:ext cx="0" cy="6604746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F2AF691-9279-4DEB-95FD-3A5D88C33991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6C5DE6A-9BFE-476A-B10F-F46A93F9A818}"/>
              </a:ext>
            </a:extLst>
          </p:cNvPr>
          <p:cNvSpPr txBox="1">
            <a:spLocks/>
          </p:cNvSpPr>
          <p:nvPr userDrawn="1"/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A63F9A-B1EE-4CC4-82E4-7D02A9BB06B1}" type="datetime1">
              <a:rPr lang="en-CA" smtClean="0"/>
              <a:pPr/>
              <a:t>2019-03-29</a:t>
            </a:fld>
            <a:endParaRPr lang="en-CA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CAAE805E-920A-4C69-8CC3-63525828854C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50182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4850" y="549745"/>
            <a:ext cx="15870238" cy="1487145"/>
          </a:xfrm>
        </p:spPr>
        <p:txBody>
          <a:bodyPr>
            <a:normAutofit/>
          </a:bodyPr>
          <a:lstStyle>
            <a:lvl1pPr>
              <a:defRPr sz="5400">
                <a:solidFill>
                  <a:srgbClr val="1D326D"/>
                </a:solidFill>
                <a:latin typeface="Koblenz Serial" panose="020000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4850" y="2036890"/>
            <a:ext cx="15870238" cy="6648245"/>
          </a:xfrm>
        </p:spPr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97B6F34-C2F7-4BB2-A9B3-B7557F12AB71}" type="datetime1">
              <a:rPr lang="en-CA" smtClean="0"/>
              <a:t>2019-03-29</a:t>
            </a:fld>
            <a:endParaRPr lang="en-C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4850" y="9019514"/>
            <a:ext cx="1168522" cy="436743"/>
          </a:xfrm>
        </p:spPr>
        <p:txBody>
          <a:bodyPr vert="horz" lIns="91440" tIns="45720" rIns="91440" bIns="45720" rtlCol="0" anchor="ctr"/>
          <a:lstStyle>
            <a:lvl1pPr>
              <a:defRPr lang="en-CA" sz="1417" smtClean="0">
                <a:solidFill>
                  <a:schemeClr val="bg1"/>
                </a:solidFill>
              </a:defRPr>
            </a:lvl1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993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61119" y="2489071"/>
            <a:ext cx="12250096" cy="2675907"/>
          </a:xfrm>
        </p:spPr>
        <p:txBody>
          <a:bodyPr anchor="b">
            <a:normAutofit/>
          </a:bodyPr>
          <a:lstStyle>
            <a:lvl1pPr algn="l">
              <a:defRPr sz="51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61119" y="5394754"/>
            <a:ext cx="12232084" cy="1435686"/>
          </a:xfrm>
        </p:spPr>
        <p:txBody>
          <a:bodyPr tIns="91440">
            <a:normAutofit/>
          </a:bodyPr>
          <a:lstStyle>
            <a:lvl1pPr marL="0" indent="0" algn="l">
              <a:buNone/>
              <a:defRPr sz="2551">
                <a:solidFill>
                  <a:schemeClr val="tx1"/>
                </a:solidFill>
              </a:defRPr>
            </a:lvl1pPr>
            <a:lvl2pPr marL="647990" indent="0">
              <a:buNone/>
              <a:defRPr sz="2551">
                <a:solidFill>
                  <a:schemeClr val="tx1">
                    <a:tint val="75000"/>
                  </a:schemeClr>
                </a:solidFill>
              </a:defRPr>
            </a:lvl2pPr>
            <a:lvl3pPr marL="1295979" indent="0">
              <a:buNone/>
              <a:defRPr sz="2551">
                <a:solidFill>
                  <a:schemeClr val="tx1">
                    <a:tint val="75000"/>
                  </a:schemeClr>
                </a:solidFill>
              </a:defRPr>
            </a:lvl3pPr>
            <a:lvl4pPr marL="1943969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4pPr>
            <a:lvl5pPr marL="2591958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5pPr>
            <a:lvl6pPr marL="3239948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6pPr>
            <a:lvl7pPr marL="3887937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7pPr>
            <a:lvl8pPr marL="4535927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8pPr>
            <a:lvl9pPr marL="5183916" indent="0">
              <a:buNone/>
              <a:defRPr sz="226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2061119" y="5393038"/>
            <a:ext cx="1223208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21A31C95-E4DD-40D2-9A4B-5A53ACB5ADFD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>
                <a:solidFill>
                  <a:schemeClr val="bg1"/>
                </a:solidFill>
              </a:rPr>
              <a:pPr algn="l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1A8A9996-92C0-4DD5-859F-79F65DB62EA4}"/>
              </a:ext>
            </a:extLst>
          </p:cNvPr>
          <p:cNvSpPr txBox="1">
            <a:spLocks/>
          </p:cNvSpPr>
          <p:nvPr userDrawn="1"/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A63F9A-B1EE-4CC4-82E4-7D02A9BB06B1}" type="datetime1">
              <a:rPr lang="en-CA" smtClean="0"/>
              <a:pPr/>
              <a:t>2019-03-29</a:t>
            </a:fld>
            <a:endParaRPr lang="en-CA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7CB8846-3022-47A1-9215-483D6A5DB447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57049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4002" y="1140819"/>
            <a:ext cx="13614237" cy="150141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51328" y="2850141"/>
            <a:ext cx="6583656" cy="488790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90352" y="2859304"/>
            <a:ext cx="6583656" cy="487787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C67D1-9F66-4BC1-9BEC-73C07D7C9B6B}" type="slidenum">
              <a:rPr lang="en-CA" smtClean="0"/>
              <a:t>‹#›</a:t>
            </a:fld>
            <a:endParaRPr lang="en-CA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2060633" y="2617991"/>
            <a:ext cx="1361691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237F6F2-3758-4B08-8C55-0E65CC616136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6B55B94-C7B9-4EC9-8488-69515540290D}"/>
              </a:ext>
            </a:extLst>
          </p:cNvPr>
          <p:cNvSpPr txBox="1">
            <a:spLocks/>
          </p:cNvSpPr>
          <p:nvPr userDrawn="1"/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A63F9A-B1EE-4CC4-82E4-7D02A9BB06B1}" type="datetime1">
              <a:rPr lang="en-CA" smtClean="0"/>
              <a:pPr/>
              <a:t>2019-03-29</a:t>
            </a:fld>
            <a:endParaRPr lang="en-CA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71CF34CD-3857-483D-98FD-B2B5768A1CE1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66720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1130" y="1139790"/>
            <a:ext cx="13617108" cy="149718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51130" y="2862431"/>
            <a:ext cx="6583656" cy="11366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3118" b="0" cap="all" baseline="0">
                <a:solidFill>
                  <a:schemeClr val="accent1"/>
                </a:solidFill>
              </a:defRPr>
            </a:lvl1pPr>
            <a:lvl2pPr marL="647990" indent="0">
              <a:buNone/>
              <a:defRPr sz="2835" b="1"/>
            </a:lvl2pPr>
            <a:lvl3pPr marL="1295979" indent="0">
              <a:buNone/>
              <a:defRPr sz="2551" b="1"/>
            </a:lvl3pPr>
            <a:lvl4pPr marL="1943969" indent="0">
              <a:buNone/>
              <a:defRPr sz="2268" b="1"/>
            </a:lvl4pPr>
            <a:lvl5pPr marL="2591958" indent="0">
              <a:buNone/>
              <a:defRPr sz="2268" b="1"/>
            </a:lvl5pPr>
            <a:lvl6pPr marL="3239948" indent="0">
              <a:buNone/>
              <a:defRPr sz="2268" b="1"/>
            </a:lvl6pPr>
            <a:lvl7pPr marL="3887937" indent="0">
              <a:buNone/>
              <a:defRPr sz="2268" b="1"/>
            </a:lvl7pPr>
            <a:lvl8pPr marL="4535927" indent="0">
              <a:buNone/>
              <a:defRPr sz="2268" b="1"/>
            </a:lvl8pPr>
            <a:lvl9pPr marL="5183916" indent="0">
              <a:buNone/>
              <a:defRPr sz="226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51130" y="4003010"/>
            <a:ext cx="6583656" cy="37481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088355" y="2867326"/>
            <a:ext cx="6583656" cy="1137060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3118" b="0" cap="all" baseline="0">
                <a:solidFill>
                  <a:schemeClr val="accent1"/>
                </a:solidFill>
              </a:defRPr>
            </a:lvl1pPr>
            <a:lvl2pPr marL="647990" indent="0">
              <a:buNone/>
              <a:defRPr sz="2835" b="1"/>
            </a:lvl2pPr>
            <a:lvl3pPr marL="1295979" indent="0">
              <a:buNone/>
              <a:defRPr sz="2551" b="1"/>
            </a:lvl3pPr>
            <a:lvl4pPr marL="1943969" indent="0">
              <a:buNone/>
              <a:defRPr sz="2268" b="1"/>
            </a:lvl4pPr>
            <a:lvl5pPr marL="2591958" indent="0">
              <a:buNone/>
              <a:defRPr sz="2268" b="1"/>
            </a:lvl5pPr>
            <a:lvl6pPr marL="3239948" indent="0">
              <a:buNone/>
              <a:defRPr sz="2268" b="1"/>
            </a:lvl6pPr>
            <a:lvl7pPr marL="3887937" indent="0">
              <a:buNone/>
              <a:defRPr sz="2268" b="1"/>
            </a:lvl7pPr>
            <a:lvl8pPr marL="4535927" indent="0">
              <a:buNone/>
              <a:defRPr sz="2268" b="1"/>
            </a:lvl8pPr>
            <a:lvl9pPr marL="5183916" indent="0">
              <a:buNone/>
              <a:defRPr sz="226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088355" y="3999073"/>
            <a:ext cx="6583656" cy="3738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C67D1-9F66-4BC1-9BEC-73C07D7C9B6B}" type="slidenum">
              <a:rPr lang="en-CA" smtClean="0"/>
              <a:t>‹#›</a:t>
            </a:fld>
            <a:endParaRPr lang="en-CA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2060633" y="2617991"/>
            <a:ext cx="1361691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955AA97-1758-463A-93ED-211CB11E7E7C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AC075A1B-48B7-4FAD-87B5-14B34CA0F064}"/>
              </a:ext>
            </a:extLst>
          </p:cNvPr>
          <p:cNvSpPr txBox="1">
            <a:spLocks/>
          </p:cNvSpPr>
          <p:nvPr userDrawn="1"/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A63F9A-B1EE-4CC4-82E4-7D02A9BB06B1}" type="datetime1">
              <a:rPr lang="en-CA" smtClean="0"/>
              <a:pPr/>
              <a:t>2019-03-29</a:t>
            </a:fld>
            <a:endParaRPr lang="en-CA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8E7B976-AF7A-4BDE-B3A2-041EB7095300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63953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4850" y="549745"/>
            <a:ext cx="15870238" cy="1487145"/>
          </a:xfrm>
        </p:spPr>
        <p:txBody>
          <a:bodyPr>
            <a:normAutofit/>
          </a:bodyPr>
          <a:lstStyle>
            <a:lvl1pPr>
              <a:defRPr sz="5400">
                <a:latin typeface="Koblenz Serial" panose="02000000000000000000" pitchFamily="50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0706614" y="9018020"/>
            <a:ext cx="5868474" cy="43674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BC0A79-33E3-419A-AB85-34666388398D}" type="datetime1">
              <a:rPr lang="en-CA" smtClean="0"/>
              <a:t>2019-03-29</a:t>
            </a:fld>
            <a:endParaRPr lang="en-C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057349" y="9019515"/>
            <a:ext cx="8233240" cy="4352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6D579B6-E979-471E-AC80-707B4308BFED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>
                <a:solidFill>
                  <a:schemeClr val="bg1"/>
                </a:solidFill>
              </a:rPr>
              <a:pPr algn="l"/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1703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DDFF05B5-D7CA-483E-AEE4-94AF4DE89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4850" y="9019514"/>
            <a:ext cx="1168522" cy="436743"/>
          </a:xfrm>
        </p:spPr>
        <p:txBody>
          <a:bodyPr vert="horz" lIns="91440" tIns="45720" rIns="91440" bIns="45720" rtlCol="0" anchor="ctr"/>
          <a:lstStyle>
            <a:lvl1pPr>
              <a:defRPr lang="en-CA" sz="1417" smtClean="0">
                <a:solidFill>
                  <a:schemeClr val="bg1"/>
                </a:solidFill>
              </a:defRPr>
            </a:lvl1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632724B-EE55-45CB-A9ED-A75F7A4D85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54764E6-EFF8-4FC9-B739-FB11DA910CAD}" type="datetime1">
              <a:rPr lang="en-CA" smtClean="0"/>
              <a:t>2019-03-29</a:t>
            </a:fld>
            <a:endParaRPr lang="en-CA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AA5757B-9107-4526-ADC1-46EE70F37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07270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7559" y="1132434"/>
            <a:ext cx="4639021" cy="3184976"/>
          </a:xfrm>
        </p:spPr>
        <p:txBody>
          <a:bodyPr anchor="b">
            <a:normAutofit/>
          </a:bodyPr>
          <a:lstStyle>
            <a:lvl1pPr algn="l">
              <a:defRPr sz="340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48546" y="1132435"/>
            <a:ext cx="8521580" cy="6603239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47559" y="4543339"/>
            <a:ext cx="4641734" cy="3186484"/>
          </a:xfrm>
        </p:spPr>
        <p:txBody>
          <a:bodyPr/>
          <a:lstStyle>
            <a:lvl1pPr marL="0" indent="0" algn="l">
              <a:buNone/>
              <a:defRPr sz="2268"/>
            </a:lvl1pPr>
            <a:lvl2pPr marL="647990" indent="0">
              <a:buNone/>
              <a:defRPr sz="1984"/>
            </a:lvl2pPr>
            <a:lvl3pPr marL="1295979" indent="0">
              <a:buNone/>
              <a:defRPr sz="1701"/>
            </a:lvl3pPr>
            <a:lvl4pPr marL="1943969" indent="0">
              <a:buNone/>
              <a:defRPr sz="1417"/>
            </a:lvl4pPr>
            <a:lvl5pPr marL="2591958" indent="0">
              <a:buNone/>
              <a:defRPr sz="1417"/>
            </a:lvl5pPr>
            <a:lvl6pPr marL="3239948" indent="0">
              <a:buNone/>
              <a:defRPr sz="1417"/>
            </a:lvl6pPr>
            <a:lvl7pPr marL="3887937" indent="0">
              <a:buNone/>
              <a:defRPr sz="1417"/>
            </a:lvl7pPr>
            <a:lvl8pPr marL="4535927" indent="0">
              <a:buNone/>
              <a:defRPr sz="1417"/>
            </a:lvl8pPr>
            <a:lvl9pPr marL="5183916" indent="0">
              <a:buNone/>
              <a:defRPr sz="141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052673" y="4543339"/>
            <a:ext cx="463390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B6047CC-DA28-4076-BC9E-0D43BFA1B3F4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CCC9B87-A470-4BEB-85F2-9AC29F600A4E}"/>
              </a:ext>
            </a:extLst>
          </p:cNvPr>
          <p:cNvSpPr txBox="1">
            <a:spLocks/>
          </p:cNvSpPr>
          <p:nvPr userDrawn="1"/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A63F9A-B1EE-4CC4-82E4-7D02A9BB06B1}" type="datetime1">
              <a:rPr lang="en-CA" smtClean="0"/>
              <a:pPr/>
              <a:t>2019-03-29</a:t>
            </a:fld>
            <a:endParaRPr lang="en-CA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B030A27B-E456-42CB-9965-58F57753D0B8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79948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0597834" y="683410"/>
            <a:ext cx="5774908" cy="7298136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6820" y="1600928"/>
            <a:ext cx="7841067" cy="2594599"/>
          </a:xfrm>
        </p:spPr>
        <p:txBody>
          <a:bodyPr anchor="b">
            <a:normAutofit/>
          </a:bodyPr>
          <a:lstStyle>
            <a:lvl1pPr>
              <a:defRPr sz="453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14842" y="1591048"/>
            <a:ext cx="3955976" cy="5479982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4535"/>
            </a:lvl1pPr>
            <a:lvl2pPr marL="647990" indent="0">
              <a:buNone/>
              <a:defRPr sz="3968"/>
            </a:lvl2pPr>
            <a:lvl3pPr marL="1295979" indent="0">
              <a:buNone/>
              <a:defRPr sz="3402"/>
            </a:lvl3pPr>
            <a:lvl4pPr marL="1943969" indent="0">
              <a:buNone/>
              <a:defRPr sz="2835"/>
            </a:lvl4pPr>
            <a:lvl5pPr marL="2591958" indent="0">
              <a:buNone/>
              <a:defRPr sz="2835"/>
            </a:lvl5pPr>
            <a:lvl6pPr marL="3239948" indent="0">
              <a:buNone/>
              <a:defRPr sz="2835"/>
            </a:lvl6pPr>
            <a:lvl7pPr marL="3887937" indent="0">
              <a:buNone/>
              <a:defRPr sz="2835"/>
            </a:lvl7pPr>
            <a:lvl8pPr marL="4535927" indent="0">
              <a:buNone/>
              <a:defRPr sz="2835"/>
            </a:lvl8pPr>
            <a:lvl9pPr marL="5183916" indent="0">
              <a:buNone/>
              <a:defRPr sz="2835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055577" y="4459007"/>
            <a:ext cx="7829836" cy="2840026"/>
          </a:xfrm>
        </p:spPr>
        <p:txBody>
          <a:bodyPr>
            <a:normAutofit/>
          </a:bodyPr>
          <a:lstStyle>
            <a:lvl1pPr marL="0" indent="0" algn="l">
              <a:buNone/>
              <a:defRPr sz="2551"/>
            </a:lvl1pPr>
            <a:lvl2pPr marL="647990" indent="0">
              <a:buNone/>
              <a:defRPr sz="1984"/>
            </a:lvl2pPr>
            <a:lvl3pPr marL="1295979" indent="0">
              <a:buNone/>
              <a:defRPr sz="1701"/>
            </a:lvl3pPr>
            <a:lvl4pPr marL="1943969" indent="0">
              <a:buNone/>
              <a:defRPr sz="1417"/>
            </a:lvl4pPr>
            <a:lvl5pPr marL="2591958" indent="0">
              <a:buNone/>
              <a:defRPr sz="1417"/>
            </a:lvl5pPr>
            <a:lvl6pPr marL="3239948" indent="0">
              <a:buNone/>
              <a:defRPr sz="1417"/>
            </a:lvl6pPr>
            <a:lvl7pPr marL="3887937" indent="0">
              <a:buNone/>
              <a:defRPr sz="1417"/>
            </a:lvl7pPr>
            <a:lvl8pPr marL="4535927" indent="0">
              <a:buNone/>
              <a:defRPr sz="1417"/>
            </a:lvl8pPr>
            <a:lvl9pPr marL="5183916" indent="0">
              <a:buNone/>
              <a:defRPr sz="141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051401" y="7752762"/>
            <a:ext cx="7834013" cy="453730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fld id="{2EF8916B-B9DA-4EAE-8C43-3AF73A0F5150}" type="datetime1">
              <a:rPr lang="en-CA" smtClean="0"/>
              <a:t>2019-03-29</a:t>
            </a:fld>
            <a:endParaRPr lang="en-C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C67D1-9F66-4BC1-9BEC-73C07D7C9B6B}" type="slidenum">
              <a:rPr lang="en-CA" smtClean="0"/>
              <a:t>‹#›</a:t>
            </a:fld>
            <a:endParaRPr lang="en-CA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2051401" y="4455624"/>
            <a:ext cx="783401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96B9BE36-0F1E-40F3-AD21-67DBBD9B1F26}"/>
              </a:ext>
            </a:extLst>
          </p:cNvPr>
          <p:cNvSpPr txBox="1">
            <a:spLocks/>
          </p:cNvSpPr>
          <p:nvPr userDrawn="1"/>
        </p:nvSpPr>
        <p:spPr>
          <a:xfrm>
            <a:off x="704850" y="9019514"/>
            <a:ext cx="1168522" cy="4367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lang="en-CA" sz="1417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0B5C67D1-9F66-4BC1-9BEC-73C07D7C9B6B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DEA3EED5-19E4-4535-B714-41C8AAB75C3A}"/>
              </a:ext>
            </a:extLst>
          </p:cNvPr>
          <p:cNvSpPr txBox="1">
            <a:spLocks/>
          </p:cNvSpPr>
          <p:nvPr userDrawn="1"/>
        </p:nvSpPr>
        <p:spPr>
          <a:xfrm>
            <a:off x="10706614" y="9019514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BA63F9A-B1EE-4CC4-82E4-7D02A9BB06B1}" type="datetime1">
              <a:rPr lang="en-CA" smtClean="0"/>
              <a:pPr/>
              <a:t>2019-03-29</a:t>
            </a:fld>
            <a:endParaRPr lang="en-CA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A69453FE-7D67-4BD9-BA74-12123F478A41}"/>
              </a:ext>
            </a:extLst>
          </p:cNvPr>
          <p:cNvSpPr txBox="1">
            <a:spLocks/>
          </p:cNvSpPr>
          <p:nvPr userDrawn="1"/>
        </p:nvSpPr>
        <p:spPr>
          <a:xfrm>
            <a:off x="2114550" y="9019515"/>
            <a:ext cx="8360017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39013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4">
                <a:lumMod val="5000"/>
                <a:lumOff val="95000"/>
              </a:schemeClr>
            </a:gs>
            <a:gs pos="74000">
              <a:schemeClr val="accent4">
                <a:lumMod val="45000"/>
                <a:lumOff val="55000"/>
              </a:schemeClr>
            </a:gs>
            <a:gs pos="83000">
              <a:schemeClr val="accent4">
                <a:lumMod val="45000"/>
                <a:lumOff val="55000"/>
              </a:schemeClr>
            </a:gs>
            <a:gs pos="100000">
              <a:schemeClr val="accent4">
                <a:lumMod val="30000"/>
                <a:lumOff val="70000"/>
              </a:schemeClr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862328"/>
            <a:ext cx="17279938" cy="581960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8683435"/>
            <a:ext cx="17279938" cy="105302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57349" y="1140295"/>
            <a:ext cx="13610892" cy="148714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57349" y="2857021"/>
            <a:ext cx="13610892" cy="4890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0398" y="1132433"/>
            <a:ext cx="1149472" cy="713752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3968">
                <a:solidFill>
                  <a:schemeClr val="accent1"/>
                </a:solidFill>
              </a:defRPr>
            </a:lvl1pPr>
          </a:lstStyle>
          <a:p>
            <a:fld id="{0B5C67D1-9F66-4BC1-9BEC-73C07D7C9B6B}" type="slidenum">
              <a:rPr lang="en-CA" smtClean="0"/>
              <a:t>‹#›</a:t>
            </a:fld>
            <a:endParaRPr lang="en-CA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8686175"/>
            <a:ext cx="17279938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7116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/>
  <p:txStyles>
    <p:titleStyle>
      <a:lvl1pPr algn="l" defTabSz="1295979" rtl="0" eaLnBrk="1" latinLnBrk="0" hangingPunct="1">
        <a:lnSpc>
          <a:spcPct val="90000"/>
        </a:lnSpc>
        <a:spcBef>
          <a:spcPct val="0"/>
        </a:spcBef>
        <a:buNone/>
        <a:defRPr sz="4535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23995" indent="-323995" algn="l" defTabSz="1295979" rtl="0" eaLnBrk="1" latinLnBrk="0" hangingPunct="1">
        <a:lnSpc>
          <a:spcPct val="120000"/>
        </a:lnSpc>
        <a:spcBef>
          <a:spcPts val="1417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835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971984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551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619974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268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2267963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984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915953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701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563943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701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4211932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701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859922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701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5507911" indent="-323995" algn="l" defTabSz="1295979" rtl="0" eaLnBrk="1" latinLnBrk="0" hangingPunct="1">
        <a:lnSpc>
          <a:spcPct val="120000"/>
        </a:lnSpc>
        <a:spcBef>
          <a:spcPts val="709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701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1pPr>
      <a:lvl2pPr marL="647990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2pPr>
      <a:lvl3pPr marL="1295979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3pPr>
      <a:lvl4pPr marL="1943969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4pPr>
      <a:lvl5pPr marL="2591958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5pPr>
      <a:lvl6pPr marL="3239948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6pPr>
      <a:lvl7pPr marL="3887937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7pPr>
      <a:lvl8pPr marL="4535927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8pPr>
      <a:lvl9pPr marL="5183916" algn="l" defTabSz="1295979" rtl="0" eaLnBrk="1" latinLnBrk="0" hangingPunct="1">
        <a:defRPr sz="25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arse2.com/abnf.shtml" TargetMode="External"/><Relationship Id="rId2" Type="http://schemas.openxmlformats.org/officeDocument/2006/relationships/hyperlink" Target="http://www.parse2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parse2.com/examples.shtml" TargetMode="External"/><Relationship Id="rId4" Type="http://schemas.openxmlformats.org/officeDocument/2006/relationships/hyperlink" Target="http://www.parse2.com/download.shtml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arran.fi.muni.cz/bnfparser2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1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FC834-6430-4E4A-83B7-97BA43C29D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2950" y="529388"/>
            <a:ext cx="16536988" cy="4556961"/>
          </a:xfrm>
        </p:spPr>
        <p:txBody>
          <a:bodyPr>
            <a:normAutofit/>
          </a:bodyPr>
          <a:lstStyle/>
          <a:p>
            <a:br>
              <a:rPr lang="en-US" sz="6600" spc="-100" dirty="0">
                <a:solidFill>
                  <a:srgbClr val="1D326D"/>
                </a:solidFill>
              </a:rPr>
            </a:br>
            <a:br>
              <a:rPr lang="en-US" sz="6600" spc="-100" dirty="0">
                <a:solidFill>
                  <a:srgbClr val="1D326D"/>
                </a:solidFill>
              </a:rPr>
            </a:br>
            <a:r>
              <a:rPr lang="en-US" sz="6600" dirty="0">
                <a:solidFill>
                  <a:srgbClr val="1D326D"/>
                </a:solidFill>
              </a:rPr>
              <a:t>Creating C.U.T.E. Domain-Specific</a:t>
            </a:r>
            <a:br>
              <a:rPr lang="en-US" sz="6600" dirty="0">
                <a:solidFill>
                  <a:srgbClr val="1D326D"/>
                </a:solidFill>
              </a:rPr>
            </a:br>
            <a:r>
              <a:rPr lang="en-US" sz="6600" dirty="0">
                <a:solidFill>
                  <a:srgbClr val="1D326D"/>
                </a:solidFill>
              </a:rPr>
              <a:t>DID Grammars (DSDG) </a:t>
            </a:r>
            <a:r>
              <a:rPr lang="en-US" sz="6600">
                <a:solidFill>
                  <a:srgbClr val="1D326D"/>
                </a:solidFill>
              </a:rPr>
              <a:t>and Parsers</a:t>
            </a:r>
            <a:br>
              <a:rPr lang="en-US" sz="6600" dirty="0">
                <a:solidFill>
                  <a:srgbClr val="1D326D"/>
                </a:solidFill>
              </a:rPr>
            </a:br>
            <a:r>
              <a:rPr lang="en-US" sz="5400" cap="none" dirty="0">
                <a:solidFill>
                  <a:srgbClr val="1D326D"/>
                </a:solidFill>
              </a:rPr>
              <a:t>https://github.com/mwherman2000/did-uri-spec</a:t>
            </a:r>
            <a:endParaRPr lang="en-US" sz="5400" cap="none" dirty="0">
              <a:solidFill>
                <a:srgbClr val="1D326D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60EB17-2854-4658-9BE6-4D698F6271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5462192"/>
            <a:ext cx="14944338" cy="1385642"/>
          </a:xfrm>
        </p:spPr>
        <p:txBody>
          <a:bodyPr>
            <a:normAutofit fontScale="70000" lnSpcReduction="20000"/>
          </a:bodyPr>
          <a:lstStyle/>
          <a:p>
            <a:r>
              <a:rPr lang="en-CA" dirty="0"/>
              <a:t>Michael Herman</a:t>
            </a:r>
          </a:p>
          <a:p>
            <a:r>
              <a:rPr lang="en-CA" dirty="0"/>
              <a:t>Independent Blockchain Architect</a:t>
            </a:r>
          </a:p>
          <a:p>
            <a:r>
              <a:rPr lang="en-CA" dirty="0"/>
              <a:t>mwherman@parallelspace.net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BE8D87-3CE9-4E2D-9F08-E37BA021E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1</a:t>
            </a:fld>
            <a:endParaRPr lang="en-US" dirty="0"/>
          </a:p>
        </p:txBody>
      </p:sp>
      <p:sp>
        <p:nvSpPr>
          <p:cNvPr id="7" name="Date Placeholder 2">
            <a:extLst>
              <a:ext uri="{FF2B5EF4-FFF2-40B4-BE49-F238E27FC236}">
                <a16:creationId xmlns:a16="http://schemas.microsoft.com/office/drawing/2014/main" id="{BC9154A1-1EB1-49C9-ACB0-22A293391691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706614" y="9018020"/>
            <a:ext cx="5868474" cy="436742"/>
          </a:xfrm>
          <a:prstGeom prst="rect">
            <a:avLst/>
          </a:prstGeom>
        </p:spPr>
        <p:txBody>
          <a:bodyPr/>
          <a:lstStyle/>
          <a:p>
            <a:fld id="{F6999605-DBED-4C66-B9A6-EF428394216D}" type="datetime1">
              <a:rPr lang="en-CA" smtClean="0">
                <a:solidFill>
                  <a:schemeClr val="bg1"/>
                </a:solidFill>
              </a:rPr>
              <a:t>2019-03-29</a:t>
            </a:fld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EADB35-0F1C-45F9-B41E-D189137D737B}"/>
              </a:ext>
            </a:extLst>
          </p:cNvPr>
          <p:cNvSpPr/>
          <p:nvPr/>
        </p:nvSpPr>
        <p:spPr>
          <a:xfrm>
            <a:off x="15532619" y="4271697"/>
            <a:ext cx="1226619" cy="8463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CA" sz="4900" dirty="0">
                <a:solidFill>
                  <a:srgbClr val="1D326D"/>
                </a:solidFill>
                <a:latin typeface="+mj-lt"/>
                <a:ea typeface="+mj-ea"/>
                <a:cs typeface="+mj-cs"/>
              </a:rPr>
              <a:t>v0.3</a:t>
            </a:r>
            <a:endParaRPr lang="en-US" sz="4900" dirty="0">
              <a:solidFill>
                <a:srgbClr val="1D326D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70879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12633-87B0-4FF4-81DB-DBF98DFFC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069" y="549745"/>
            <a:ext cx="16983869" cy="1487145"/>
          </a:xfrm>
        </p:spPr>
        <p:txBody>
          <a:bodyPr>
            <a:normAutofit/>
          </a:bodyPr>
          <a:lstStyle/>
          <a:p>
            <a:r>
              <a:rPr lang="en-CA" dirty="0"/>
              <a:t>High-level </a:t>
            </a:r>
            <a:r>
              <a:rPr lang="en-CA" cap="none" dirty="0">
                <a:latin typeface="Consolas" panose="020B0609020204030204" pitchFamily="49" charset="0"/>
              </a:rPr>
              <a:t>did-</a:t>
            </a:r>
            <a:r>
              <a:rPr lang="en-CA" cap="none" dirty="0" err="1">
                <a:latin typeface="Consolas" panose="020B0609020204030204" pitchFamily="49" charset="0"/>
              </a:rPr>
              <a:t>uri</a:t>
            </a:r>
            <a:r>
              <a:rPr lang="en-CA" dirty="0"/>
              <a:t> User Scenarios (Slide 45)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276A93A-9601-4C08-AD7D-9CCDC403BC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3030930"/>
              </p:ext>
            </p:extLst>
          </p:nvPr>
        </p:nvGraphicFramePr>
        <p:xfrm>
          <a:off x="296069" y="1407579"/>
          <a:ext cx="16687800" cy="7345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9895">
                  <a:extLst>
                    <a:ext uri="{9D8B030D-6E8A-4147-A177-3AD203B41FA5}">
                      <a16:colId xmlns:a16="http://schemas.microsoft.com/office/drawing/2014/main" val="1155895694"/>
                    </a:ext>
                  </a:extLst>
                </a:gridCol>
                <a:gridCol w="9254836">
                  <a:extLst>
                    <a:ext uri="{9D8B030D-6E8A-4147-A177-3AD203B41FA5}">
                      <a16:colId xmlns:a16="http://schemas.microsoft.com/office/drawing/2014/main" val="2137690649"/>
                    </a:ext>
                  </a:extLst>
                </a:gridCol>
                <a:gridCol w="6773069">
                  <a:extLst>
                    <a:ext uri="{9D8B030D-6E8A-4147-A177-3AD203B41FA5}">
                      <a16:colId xmlns:a16="http://schemas.microsoft.com/office/drawing/2014/main" val="11417764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/>
                        <a:t>#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did-</a:t>
                      </a:r>
                      <a:r>
                        <a:rPr lang="en-CA" sz="3200" dirty="0" err="1"/>
                        <a:t>uri</a:t>
                      </a:r>
                      <a:r>
                        <a:rPr lang="en-CA" sz="3200" dirty="0"/>
                        <a:t> Syntax Patterns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Type of Document Returned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025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1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&lt;did&gt;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DID Document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050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2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&lt;did&gt;!$selectId="</a:t>
                      </a:r>
                      <a:r>
                        <a:rPr lang="en-CA" sz="3200" dirty="0" err="1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exam_src</a:t>
                      </a: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DID Document Fragment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372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3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&lt;did&gt;!$serviceId="</a:t>
                      </a:r>
                      <a:r>
                        <a:rPr lang="en-CA" sz="3200" dirty="0" err="1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exam_src</a:t>
                      </a: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Remapped Service Endpoint URI/URL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2726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4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&lt;did&gt;!$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contentId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pqrs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DID Doc Content Fragment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0989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5*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Consolas" panose="020B0609020204030204" pitchFamily="49" charset="0"/>
                        </a:rPr>
                        <a:t>&lt;did&gt;!$</a:t>
                      </a: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attachmentId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="</a:t>
                      </a: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abcd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A2A Message Attachment Fragment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326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6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Consolas" panose="020B0609020204030204" pitchFamily="49" charset="0"/>
                        </a:rPr>
                        <a:t>"query": "&lt;did&gt;!$filter='*'"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Array of All Service Agent Feature/Protocol Descriptions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4493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7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Consolas" panose="020B0609020204030204" pitchFamily="49" charset="0"/>
                        </a:rPr>
                        <a:t>"query": "&lt;did&gt;!$filter='spec/tictactoe/1.*'"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Array of Filtered Service Agent Feature/Protocol Descriptions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2674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8</a:t>
                      </a:r>
                      <a:endParaRPr lang="en-US" sz="3200" dirty="0">
                        <a:solidFill>
                          <a:srgbClr val="1D326D"/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&lt;didmethod&gt;!$supportedCapabilities</a:t>
                      </a:r>
                      <a:endParaRPr lang="en-US" sz="3200" dirty="0">
                        <a:solidFill>
                          <a:srgbClr val="1D326D"/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rgbClr val="1D326D"/>
                          </a:solidFill>
                        </a:rPr>
                        <a:t>Array of DID Method Capabilities</a:t>
                      </a:r>
                      <a:endParaRPr lang="en-US" sz="3200" dirty="0">
                        <a:solidFill>
                          <a:srgbClr val="1D326D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8231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9a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Consolas" panose="020B0609020204030204" pitchFamily="49" charset="0"/>
                        </a:rPr>
                        <a:t>did:!$documents / </a:t>
                      </a: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did:xyz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:!$documents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Array of DID Documents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1751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9b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did:xyz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:!$documents&amp;$top=10&amp;$skip=100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Batch of DID Documents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9843892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C5E96D-6B8B-448A-8136-E6CE91F9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10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2FB87FA-675E-41A7-8ED1-FAC9F55CC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37355" y="9090508"/>
            <a:ext cx="12268251" cy="449530"/>
          </a:xfrm>
        </p:spPr>
        <p:txBody>
          <a:bodyPr/>
          <a:lstStyle/>
          <a:p>
            <a:r>
              <a:rPr lang="en-CA" sz="2800" dirty="0"/>
              <a:t>* Makes false assumption that each Agent message has a `did` associated with it.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FFBAD91-C83E-4C37-A86F-3DDD52B4059E}"/>
              </a:ext>
            </a:extLst>
          </p:cNvPr>
          <p:cNvSpPr/>
          <p:nvPr/>
        </p:nvSpPr>
        <p:spPr>
          <a:xfrm>
            <a:off x="296069" y="2000602"/>
            <a:ext cx="16687800" cy="1753252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45335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F8DFE-B9D1-4456-B7C7-1B75B12E0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50" y="549745"/>
            <a:ext cx="16575088" cy="1487145"/>
          </a:xfrm>
        </p:spPr>
        <p:txBody>
          <a:bodyPr>
            <a:normAutofit/>
          </a:bodyPr>
          <a:lstStyle/>
          <a:p>
            <a:r>
              <a:rPr lang="en-CA" dirty="0"/>
              <a:t>C.U.T.E. DID Grammar: Domain-Specific Grammar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2A641CF-54EE-49D3-A68A-2333A2F8D320}"/>
              </a:ext>
            </a:extLst>
          </p:cNvPr>
          <p:cNvSpPr/>
          <p:nvPr/>
        </p:nvSpPr>
        <p:spPr>
          <a:xfrm>
            <a:off x="704850" y="2036890"/>
            <a:ext cx="179568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3600" dirty="0" err="1"/>
              <a:t>DIDDoc</a:t>
            </a:r>
            <a:endParaRPr lang="en-US" sz="3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33FA6E-4749-4A0F-9006-618DB4D2C2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099" y="1274267"/>
            <a:ext cx="10495866" cy="83556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871080B-FB7A-4294-B7F0-40D403C7A34F}"/>
              </a:ext>
            </a:extLst>
          </p:cNvPr>
          <p:cNvSpPr/>
          <p:nvPr/>
        </p:nvSpPr>
        <p:spPr>
          <a:xfrm>
            <a:off x="3415099" y="8103096"/>
            <a:ext cx="10449740" cy="1487144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36883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12633-87B0-4FF4-81DB-DBF98DFFC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069" y="549745"/>
            <a:ext cx="16983869" cy="1487145"/>
          </a:xfrm>
        </p:spPr>
        <p:txBody>
          <a:bodyPr>
            <a:normAutofit/>
          </a:bodyPr>
          <a:lstStyle/>
          <a:p>
            <a:r>
              <a:rPr lang="en-CA" dirty="0"/>
              <a:t>High-level </a:t>
            </a:r>
            <a:r>
              <a:rPr lang="en-CA" cap="none" dirty="0">
                <a:latin typeface="Consolas" panose="020B0609020204030204" pitchFamily="49" charset="0"/>
              </a:rPr>
              <a:t>did-</a:t>
            </a:r>
            <a:r>
              <a:rPr lang="en-CA" cap="none" dirty="0" err="1">
                <a:latin typeface="Consolas" panose="020B0609020204030204" pitchFamily="49" charset="0"/>
              </a:rPr>
              <a:t>uri</a:t>
            </a:r>
            <a:r>
              <a:rPr lang="en-CA" dirty="0"/>
              <a:t> User Scenarios (Slide 45)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276A93A-9601-4C08-AD7D-9CCDC403BC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2327541"/>
              </p:ext>
            </p:extLst>
          </p:nvPr>
        </p:nvGraphicFramePr>
        <p:xfrm>
          <a:off x="296069" y="1407579"/>
          <a:ext cx="16687800" cy="7345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9895">
                  <a:extLst>
                    <a:ext uri="{9D8B030D-6E8A-4147-A177-3AD203B41FA5}">
                      <a16:colId xmlns:a16="http://schemas.microsoft.com/office/drawing/2014/main" val="1155895694"/>
                    </a:ext>
                  </a:extLst>
                </a:gridCol>
                <a:gridCol w="9254836">
                  <a:extLst>
                    <a:ext uri="{9D8B030D-6E8A-4147-A177-3AD203B41FA5}">
                      <a16:colId xmlns:a16="http://schemas.microsoft.com/office/drawing/2014/main" val="2137690649"/>
                    </a:ext>
                  </a:extLst>
                </a:gridCol>
                <a:gridCol w="6773069">
                  <a:extLst>
                    <a:ext uri="{9D8B030D-6E8A-4147-A177-3AD203B41FA5}">
                      <a16:colId xmlns:a16="http://schemas.microsoft.com/office/drawing/2014/main" val="11417764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/>
                        <a:t>#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did-</a:t>
                      </a:r>
                      <a:r>
                        <a:rPr lang="en-CA" sz="3200" dirty="0" err="1"/>
                        <a:t>uri</a:t>
                      </a:r>
                      <a:r>
                        <a:rPr lang="en-CA" sz="3200" dirty="0"/>
                        <a:t> Syntax Patterns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Type of Document Returned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025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1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&lt;did&gt;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DID Document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050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2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&lt;did&gt;!$selectId="</a:t>
                      </a:r>
                      <a:r>
                        <a:rPr lang="en-CA" sz="3200" dirty="0" err="1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exam_src</a:t>
                      </a: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DID Document Fragment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372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3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&lt;did&gt;!$serviceId="</a:t>
                      </a:r>
                      <a:r>
                        <a:rPr lang="en-CA" sz="3200" dirty="0" err="1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exam_src</a:t>
                      </a:r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Remapped Service Endpoint URI/URL</a:t>
                      </a:r>
                      <a:endParaRPr lang="en-US" sz="3200" dirty="0">
                        <a:solidFill>
                          <a:schemeClr val="accent6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2726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4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&lt;did&gt;!$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contentId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pqrs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DID Doc Content Fragment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0989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5*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Consolas" panose="020B0609020204030204" pitchFamily="49" charset="0"/>
                        </a:rPr>
                        <a:t>&lt;did&gt;!$</a:t>
                      </a: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attachmentId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="</a:t>
                      </a: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abcd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A2A Message Attachment Fragment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326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6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Consolas" panose="020B0609020204030204" pitchFamily="49" charset="0"/>
                        </a:rPr>
                        <a:t>"query": "&lt;did&gt;!$filter='*'"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Array of All Service Agent Feature/Protocol Descriptions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4493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7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Consolas" panose="020B0609020204030204" pitchFamily="49" charset="0"/>
                        </a:rPr>
                        <a:t>"query": "&lt;did&gt;!$filter='spec/tictactoe/1.*'"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Array of Filtered Service Agent Feature/Protocol Descriptions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2674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8</a:t>
                      </a:r>
                      <a:endParaRPr lang="en-US" sz="3200" dirty="0">
                        <a:solidFill>
                          <a:srgbClr val="1D326D"/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rgbClr val="1D326D"/>
                          </a:solidFill>
                          <a:latin typeface="Consolas" panose="020B0609020204030204" pitchFamily="49" charset="0"/>
                        </a:rPr>
                        <a:t>&lt;didmethod&gt;!$supportedCapabilities</a:t>
                      </a:r>
                      <a:endParaRPr lang="en-US" sz="3200" dirty="0">
                        <a:solidFill>
                          <a:srgbClr val="1D326D"/>
                        </a:solidFill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solidFill>
                            <a:srgbClr val="1D326D"/>
                          </a:solidFill>
                        </a:rPr>
                        <a:t>Array of DID Method Capabilities</a:t>
                      </a:r>
                      <a:endParaRPr lang="en-US" sz="3200" dirty="0">
                        <a:solidFill>
                          <a:srgbClr val="1D326D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8231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9a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>
                          <a:latin typeface="Consolas" panose="020B0609020204030204" pitchFamily="49" charset="0"/>
                        </a:rPr>
                        <a:t>did:!$documents / </a:t>
                      </a: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did:xyz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:!$documents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Array of DID Documents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1751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9b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err="1">
                          <a:latin typeface="Consolas" panose="020B0609020204030204" pitchFamily="49" charset="0"/>
                        </a:rPr>
                        <a:t>did:xyz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:!$documents&amp;$top=10&amp;$skip=100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Batch of DID Documents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9843892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C5E96D-6B8B-448A-8136-E6CE91F9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12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2FB87FA-675E-41A7-8ED1-FAC9F55CC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37355" y="9090508"/>
            <a:ext cx="12268251" cy="449530"/>
          </a:xfrm>
        </p:spPr>
        <p:txBody>
          <a:bodyPr/>
          <a:lstStyle/>
          <a:p>
            <a:r>
              <a:rPr lang="en-CA" sz="2800" dirty="0"/>
              <a:t>* Makes false assumption that each Agent message has a `did` associated with it.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6D4E7E2-716D-4536-B616-16F596846DC6}"/>
              </a:ext>
            </a:extLst>
          </p:cNvPr>
          <p:cNvSpPr/>
          <p:nvPr/>
        </p:nvSpPr>
        <p:spPr>
          <a:xfrm>
            <a:off x="296069" y="4860130"/>
            <a:ext cx="16687800" cy="2166311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74807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7A3A3C-A4D7-4337-99B1-61812A2A1B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837" y="1274396"/>
            <a:ext cx="12991494" cy="8355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FF8DFE-B9D1-4456-B7C7-1B75B12E0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50" y="549745"/>
            <a:ext cx="16575088" cy="1487145"/>
          </a:xfrm>
        </p:spPr>
        <p:txBody>
          <a:bodyPr>
            <a:normAutofit/>
          </a:bodyPr>
          <a:lstStyle/>
          <a:p>
            <a:r>
              <a:rPr lang="en-CA" dirty="0"/>
              <a:t>C.U.T.E. DID Grammar: Domain-Specific Grammar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2A641CF-54EE-49D3-A68A-2333A2F8D320}"/>
              </a:ext>
            </a:extLst>
          </p:cNvPr>
          <p:cNvSpPr/>
          <p:nvPr/>
        </p:nvSpPr>
        <p:spPr>
          <a:xfrm>
            <a:off x="-10770" y="1877864"/>
            <a:ext cx="2074607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3600" dirty="0"/>
              <a:t>Indy</a:t>
            </a:r>
          </a:p>
          <a:p>
            <a:r>
              <a:rPr lang="en-CA" sz="3600" dirty="0"/>
              <a:t>A2A</a:t>
            </a:r>
          </a:p>
          <a:p>
            <a:r>
              <a:rPr lang="en-CA" sz="3600" dirty="0"/>
              <a:t>Protocol</a:t>
            </a:r>
          </a:p>
          <a:p>
            <a:r>
              <a:rPr lang="en-CA" sz="3600" dirty="0"/>
              <a:t>Discovery</a:t>
            </a:r>
            <a:endParaRPr lang="en-US" sz="36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71080B-FB7A-4294-B7F0-40D403C7A34F}"/>
              </a:ext>
            </a:extLst>
          </p:cNvPr>
          <p:cNvSpPr/>
          <p:nvPr/>
        </p:nvSpPr>
        <p:spPr>
          <a:xfrm>
            <a:off x="2149607" y="7931426"/>
            <a:ext cx="12980724" cy="1658814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61700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12633-87B0-4FF4-81DB-DBF98DFFC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069" y="549745"/>
            <a:ext cx="16983869" cy="1487145"/>
          </a:xfrm>
        </p:spPr>
        <p:txBody>
          <a:bodyPr>
            <a:normAutofit/>
          </a:bodyPr>
          <a:lstStyle/>
          <a:p>
            <a:r>
              <a:rPr lang="en-CA" dirty="0"/>
              <a:t>High-level </a:t>
            </a:r>
            <a:r>
              <a:rPr lang="en-CA" cap="none" dirty="0">
                <a:latin typeface="Consolas" panose="020B0609020204030204" pitchFamily="49" charset="0"/>
              </a:rPr>
              <a:t>did-</a:t>
            </a:r>
            <a:r>
              <a:rPr lang="en-CA" cap="none" dirty="0" err="1">
                <a:latin typeface="Consolas" panose="020B0609020204030204" pitchFamily="49" charset="0"/>
              </a:rPr>
              <a:t>uri</a:t>
            </a:r>
            <a:r>
              <a:rPr lang="en-CA" dirty="0"/>
              <a:t> User Scenarios (Slide 46)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276A93A-9601-4C08-AD7D-9CCDC403BCA1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296069" y="1407579"/>
          <a:ext cx="16687800" cy="7528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1458">
                  <a:extLst>
                    <a:ext uri="{9D8B030D-6E8A-4147-A177-3AD203B41FA5}">
                      <a16:colId xmlns:a16="http://schemas.microsoft.com/office/drawing/2014/main" val="1155895694"/>
                    </a:ext>
                  </a:extLst>
                </a:gridCol>
                <a:gridCol w="9996055">
                  <a:extLst>
                    <a:ext uri="{9D8B030D-6E8A-4147-A177-3AD203B41FA5}">
                      <a16:colId xmlns:a16="http://schemas.microsoft.com/office/drawing/2014/main" val="2137690649"/>
                    </a:ext>
                  </a:extLst>
                </a:gridCol>
                <a:gridCol w="5990287">
                  <a:extLst>
                    <a:ext uri="{9D8B030D-6E8A-4147-A177-3AD203B41FA5}">
                      <a16:colId xmlns:a16="http://schemas.microsoft.com/office/drawing/2014/main" val="11417764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/>
                        <a:t>#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did-</a:t>
                      </a:r>
                      <a:r>
                        <a:rPr lang="en-CA" sz="3200" dirty="0" err="1"/>
                        <a:t>uri</a:t>
                      </a:r>
                      <a:r>
                        <a:rPr lang="en-CA" sz="3200" dirty="0"/>
                        <a:t> Syntax Patterns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Type of Document Returned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40250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A" sz="3200" dirty="0">
                          <a:latin typeface="Consolas" panose="020B0609020204030204" pitchFamily="49" charset="0"/>
                        </a:rPr>
                        <a:t>10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&lt;did&gt;!?$exists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>
                          <a:latin typeface="Consolas" panose="020B0609020204030204" pitchFamily="49" charset="0"/>
                        </a:rPr>
                        <a:t>True</a:t>
                      </a:r>
                      <a:r>
                        <a:rPr lang="en-CA" sz="3200" dirty="0"/>
                        <a:t> or 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False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050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11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&lt;did&gt;!?$exists</a:t>
                      </a:r>
                      <a:r>
                        <a:rPr lang="en-US" sz="3200" dirty="0">
                          <a:latin typeface="Consolas" panose="020B0609020204030204" pitchFamily="49" charset="0"/>
                        </a:rPr>
                        <a:t>="bops"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True</a:t>
                      </a:r>
                      <a:r>
                        <a:rPr lang="en-CA" sz="3200" dirty="0"/>
                        <a:t> or 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False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6441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0423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12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&lt;did&gt;!$type="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diddoc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 (default type – UC #1)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DID Document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372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13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&lt;did&gt;!$type="schema"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Schema Document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0989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14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&lt;did&gt;!$type="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creddef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 sz="3200" dirty="0"/>
                        <a:t>Credential Definition Document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46019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15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&lt;did&gt;!$type="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overlay.format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Format Overlay Document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3267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16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&lt;did&gt;!$type="node"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VDR Node Document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44936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CA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16062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17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did:!$type="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config.pool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Pool Configuration Document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2674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18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did:!$type="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perfmon.pool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Pool Performance Monitoring Doc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05108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19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>
                          <a:latin typeface="Consolas" panose="020B0609020204030204" pitchFamily="49" charset="0"/>
                        </a:rPr>
                        <a:t>did:xyz:!$type="</a:t>
                      </a:r>
                      <a:r>
                        <a:rPr lang="en-CA" sz="3200" dirty="0" err="1">
                          <a:latin typeface="Consolas" panose="020B0609020204030204" pitchFamily="49" charset="0"/>
                        </a:rPr>
                        <a:t>perfmon.didmethod</a:t>
                      </a:r>
                      <a:r>
                        <a:rPr lang="en-CA" sz="3200" dirty="0">
                          <a:latin typeface="Consolas" panose="020B0609020204030204" pitchFamily="49" charset="0"/>
                        </a:rPr>
                        <a:t>"</a:t>
                      </a:r>
                      <a:endParaRPr lang="en-US" sz="3200" dirty="0">
                        <a:latin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129597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3200" dirty="0"/>
                        <a:t>DID Method Perf. Monitoring Doc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3957152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AC5E96D-6B8B-448A-8136-E6CE91F9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099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7149A-DEB5-495D-B0BD-57172DE66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50" y="549745"/>
            <a:ext cx="16575088" cy="1487145"/>
          </a:xfrm>
        </p:spPr>
        <p:txBody>
          <a:bodyPr>
            <a:normAutofit/>
          </a:bodyPr>
          <a:lstStyle/>
          <a:p>
            <a:r>
              <a:rPr lang="en-CA" dirty="0"/>
              <a:t>Grammar-Based Automated Parser Generation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DCFD0-3963-46D5-9286-5D6B71E3A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 dirty="0"/>
              <a:t>aparse parser generator (</a:t>
            </a:r>
            <a:r>
              <a:rPr lang="en-CA" b="1" dirty="0">
                <a:hlinkClick r:id="rId2"/>
              </a:rPr>
              <a:t>http://www.parse2.com</a:t>
            </a:r>
            <a:r>
              <a:rPr lang="en-CA" b="1" dirty="0"/>
              <a:t>) </a:t>
            </a:r>
          </a:p>
          <a:p>
            <a:r>
              <a:rPr lang="en-US" b="1" dirty="0"/>
              <a:t>parse2</a:t>
            </a:r>
            <a:r>
              <a:rPr lang="en-US" dirty="0"/>
              <a:t> produces the </a:t>
            </a:r>
            <a:r>
              <a:rPr lang="en-US" b="1" dirty="0"/>
              <a:t>aParse</a:t>
            </a:r>
            <a:r>
              <a:rPr lang="en-US" dirty="0"/>
              <a:t> parser generator that reads </a:t>
            </a:r>
            <a:r>
              <a:rPr lang="en-US" dirty="0">
                <a:hlinkClick r:id="rId3"/>
              </a:rPr>
              <a:t>Augmented BNF</a:t>
            </a:r>
            <a:r>
              <a:rPr lang="en-US" dirty="0"/>
              <a:t> grammars and produces Java, C++ or C# classes that can build parse trees for valid instances of those grammars. </a:t>
            </a:r>
            <a:r>
              <a:rPr lang="en-US" b="1" dirty="0"/>
              <a:t>aParse</a:t>
            </a:r>
            <a:r>
              <a:rPr lang="en-US" dirty="0"/>
              <a:t> is free to </a:t>
            </a:r>
            <a:r>
              <a:rPr lang="en-US" dirty="0">
                <a:hlinkClick r:id="rId4"/>
              </a:rPr>
              <a:t>download</a:t>
            </a:r>
            <a:r>
              <a:rPr lang="en-US" dirty="0"/>
              <a:t> and use without any obligations or limitations.</a:t>
            </a:r>
          </a:p>
          <a:p>
            <a:r>
              <a:rPr lang="en-US" dirty="0"/>
              <a:t>Using an </a:t>
            </a:r>
            <a:r>
              <a:rPr lang="en-US" b="1" dirty="0"/>
              <a:t>aParse</a:t>
            </a:r>
            <a:r>
              <a:rPr lang="en-US" dirty="0"/>
              <a:t> generated parser, a Java, C++ or C# program can confirm whether a stream of characters represents a valid instance of a particular grammar, for example, a message passed between two programs that should comply with an agreed protocol. The parse tree of a compliant message can be used by the program to process the message content (see the </a:t>
            </a:r>
            <a:r>
              <a:rPr lang="en-US" dirty="0">
                <a:hlinkClick r:id="rId5"/>
              </a:rPr>
              <a:t>examples</a:t>
            </a:r>
            <a:r>
              <a:rPr lang="en-US" dirty="0"/>
              <a:t> for a number of working programs that employ </a:t>
            </a:r>
            <a:r>
              <a:rPr lang="en-US" b="1" dirty="0"/>
              <a:t>aParse</a:t>
            </a:r>
            <a:r>
              <a:rPr lang="en-US" dirty="0"/>
              <a:t> generated parsers).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40158-E56D-4B4F-BC67-B1F3EF74B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78714-6900-46F5-A0F7-3B99E1427BA0}" type="datetime1">
              <a:rPr lang="en-CA" smtClean="0"/>
              <a:t>2019-03-29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3FDFE-0A28-44F5-8E38-181BB3C4E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Hyperonomy Universal Decentralized Identifier URI Specification (did-</a:t>
            </a:r>
            <a:r>
              <a:rPr lang="en-US" dirty="0" err="1"/>
              <a:t>uri</a:t>
            </a:r>
            <a:r>
              <a:rPr lang="en-US" dirty="0"/>
              <a:t>-spec)</a:t>
            </a:r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A313AE-080B-4BBD-A36F-37126419E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9800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F805C-B77D-4186-8589-BDA055BF8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Grammar Testing / Validation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1FB29-653F-47C3-BC34-15397E807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850" y="1295400"/>
            <a:ext cx="15870238" cy="7389735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Consolas" panose="020B0609020204030204" pitchFamily="49" charset="0"/>
              </a:rPr>
              <a:t>did-</a:t>
            </a:r>
            <a:r>
              <a:rPr lang="en-US" b="1" dirty="0" err="1">
                <a:latin typeface="Consolas" panose="020B0609020204030204" pitchFamily="49" charset="0"/>
              </a:rPr>
              <a:t>uri</a:t>
            </a:r>
            <a:r>
              <a:rPr lang="en-US" b="1" dirty="0"/>
              <a:t> Grammar Validation Tool (Web)</a:t>
            </a:r>
          </a:p>
          <a:p>
            <a:r>
              <a:rPr lang="en-US" dirty="0"/>
              <a:t>The following web app is being used to validate the </a:t>
            </a:r>
            <a:r>
              <a:rPr lang="en-US" dirty="0">
                <a:latin typeface="Consolas" panose="020B0609020204030204" pitchFamily="49" charset="0"/>
              </a:rPr>
              <a:t>did-</a:t>
            </a:r>
            <a:r>
              <a:rPr lang="en-US" dirty="0" err="1">
                <a:latin typeface="Consolas" panose="020B0609020204030204" pitchFamily="49" charset="0"/>
              </a:rPr>
              <a:t>uri</a:t>
            </a:r>
            <a:r>
              <a:rPr lang="en-US" dirty="0"/>
              <a:t> grammar against the lower-level use cases:</a:t>
            </a:r>
            <a:br>
              <a:rPr lang="en-US" dirty="0"/>
            </a:br>
            <a:r>
              <a:rPr lang="en-US" dirty="0"/>
              <a:t>The BNF Verification Service (</a:t>
            </a:r>
            <a:r>
              <a:rPr lang="en-US" u="sng" dirty="0">
                <a:hlinkClick r:id="rId2"/>
              </a:rPr>
              <a:t>http://arran.fi.muni.cz/bnfparser2/</a:t>
            </a:r>
            <a:r>
              <a:rPr lang="en-US" dirty="0"/>
              <a:t>) 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735E62-1794-4F00-8A45-89C6069B2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3ED3D-8A05-41D6-9CA3-83D4DCCC5AAF}" type="datetime1">
              <a:rPr lang="en-CA" smtClean="0"/>
              <a:t>2019-03-29</a:t>
            </a:fld>
            <a:endParaRPr lang="en-CA" dirty="0"/>
          </a:p>
        </p:txBody>
      </p:sp>
      <p:pic>
        <p:nvPicPr>
          <p:cNvPr id="7170" name="Picture 2" descr="https://user-images.githubusercontent.com/6101736/54004838-5ef86800-4114-11e9-8ec2-413c9578e85a.png">
            <a:extLst>
              <a:ext uri="{FF2B5EF4-FFF2-40B4-BE49-F238E27FC236}">
                <a16:creationId xmlns:a16="http://schemas.microsoft.com/office/drawing/2014/main" id="{FEB4E4ED-6744-48B0-B8BA-C20CADCB27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6749" y="3073293"/>
            <a:ext cx="8360017" cy="662168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A7244-7F2A-44BA-8B81-262BEC3E4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98285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FC834-6430-4E4A-83B7-97BA43C29D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900" y="1137147"/>
            <a:ext cx="16173450" cy="3602126"/>
          </a:xfrm>
        </p:spPr>
        <p:txBody>
          <a:bodyPr>
            <a:normAutofit/>
          </a:bodyPr>
          <a:lstStyle/>
          <a:p>
            <a:r>
              <a:rPr lang="en-CA" sz="6600" dirty="0">
                <a:solidFill>
                  <a:srgbClr val="1D326D"/>
                </a:solidFill>
                <a:sym typeface="Wingdings" panose="05000000000000000000" pitchFamily="2" charset="2"/>
              </a:rPr>
              <a:t></a:t>
            </a:r>
            <a:r>
              <a:rPr lang="en-CA" sz="6600" dirty="0">
                <a:solidFill>
                  <a:srgbClr val="1D326D"/>
                </a:solidFill>
              </a:rPr>
              <a:t> Wrapping UP…</a:t>
            </a:r>
            <a:endParaRPr lang="en-US" sz="6600" dirty="0">
              <a:solidFill>
                <a:srgbClr val="1D326D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60EB17-2854-4658-9BE6-4D698F6271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5462192"/>
            <a:ext cx="14944338" cy="1385642"/>
          </a:xfrm>
        </p:spPr>
        <p:txBody>
          <a:bodyPr>
            <a:normAutofit fontScale="70000" lnSpcReduction="20000"/>
          </a:bodyPr>
          <a:lstStyle/>
          <a:p>
            <a:r>
              <a:rPr lang="en-CA" dirty="0"/>
              <a:t>Michael Herman</a:t>
            </a:r>
          </a:p>
          <a:p>
            <a:r>
              <a:rPr lang="en-CA" dirty="0"/>
              <a:t>Independent Blockchain Architect</a:t>
            </a:r>
          </a:p>
          <a:p>
            <a:r>
              <a:rPr lang="en-CA" dirty="0"/>
              <a:t>mwherman@parallelspace.net</a:t>
            </a:r>
            <a:endParaRPr lang="en-US" dirty="0"/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B7F5412E-5DEB-4BEC-9DBB-F1C88B73A0F0}"/>
              </a:ext>
            </a:extLst>
          </p:cNvPr>
          <p:cNvSpPr txBox="1">
            <a:spLocks/>
          </p:cNvSpPr>
          <p:nvPr/>
        </p:nvSpPr>
        <p:spPr>
          <a:xfrm>
            <a:off x="10706614" y="9018020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5A9342-8D2C-4F03-BE33-2A71AE2A9EC4}" type="datetime1">
              <a:rPr lang="en-CA" smtClean="0">
                <a:solidFill>
                  <a:schemeClr val="bg1"/>
                </a:solidFill>
              </a:rPr>
              <a:pPr/>
              <a:t>2019-03-29</a:t>
            </a:fld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41E3CD0-10D8-4D37-8C62-EAA7236E5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5896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19F61-825A-41CB-A290-9087CFCE2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Derivation of Domain-Specific DID Grammars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EEA8A0-5C04-4BFA-B751-1464F9099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C0A79-33E3-419A-AB85-34666388398D}" type="datetime1">
              <a:rPr lang="en-CA" smtClean="0"/>
              <a:t>2019-03-29</a:t>
            </a:fld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C6534F-522C-4ECC-A32A-334EA359B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Creating C.U.T.E. Domain-Specific DID Grammars and Parsers</a:t>
            </a:r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B7338C-501C-4CC9-8857-7D4A6527BF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0909" y="1293317"/>
            <a:ext cx="3998119" cy="288000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C0403E1F-9A69-4F3E-BB1D-820F629E1398}"/>
              </a:ext>
            </a:extLst>
          </p:cNvPr>
          <p:cNvGrpSpPr/>
          <p:nvPr/>
        </p:nvGrpSpPr>
        <p:grpSpPr>
          <a:xfrm>
            <a:off x="9344705" y="4315284"/>
            <a:ext cx="6587878" cy="3719637"/>
            <a:chOff x="9344705" y="4315284"/>
            <a:chExt cx="6587878" cy="371963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3E9E3CE-CAF8-42A1-92F5-F4C840BFDD0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44705" y="5154921"/>
              <a:ext cx="4499606" cy="2880000"/>
            </a:xfrm>
            <a:prstGeom prst="rect">
              <a:avLst/>
            </a:prstGeom>
          </p:spPr>
        </p:pic>
        <p:sp>
          <p:nvSpPr>
            <p:cNvPr id="9" name="Arrow: Down 8">
              <a:extLst>
                <a:ext uri="{FF2B5EF4-FFF2-40B4-BE49-F238E27FC236}">
                  <a16:creationId xmlns:a16="http://schemas.microsoft.com/office/drawing/2014/main" id="{4489147C-D3D1-40A7-903D-6886B0E3183B}"/>
                </a:ext>
              </a:extLst>
            </p:cNvPr>
            <p:cNvSpPr/>
            <p:nvPr/>
          </p:nvSpPr>
          <p:spPr>
            <a:xfrm>
              <a:off x="9976264" y="4315284"/>
              <a:ext cx="247650" cy="74357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64FCB21-03BA-4ACB-ADF7-AA3471C94F54}"/>
                </a:ext>
              </a:extLst>
            </p:cNvPr>
            <p:cNvSpPr/>
            <p:nvPr/>
          </p:nvSpPr>
          <p:spPr>
            <a:xfrm>
              <a:off x="13857976" y="5154921"/>
              <a:ext cx="2074607" cy="286232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sz="3600" dirty="0"/>
                <a:t>Indy</a:t>
              </a:r>
            </a:p>
            <a:p>
              <a:r>
                <a:rPr lang="en-CA" sz="3600" dirty="0"/>
                <a:t>A2A</a:t>
              </a:r>
            </a:p>
            <a:p>
              <a:r>
                <a:rPr lang="en-CA" sz="3600" dirty="0"/>
                <a:t>Protocol</a:t>
              </a:r>
            </a:p>
            <a:p>
              <a:r>
                <a:rPr lang="en-CA" sz="3600" dirty="0"/>
                <a:t>Discovery</a:t>
              </a:r>
            </a:p>
            <a:p>
              <a:r>
                <a:rPr lang="en-CA" sz="3600" dirty="0"/>
                <a:t>DSDG</a:t>
              </a:r>
              <a:endParaRPr lang="en-US" sz="360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EB4D90A-E51D-4B3A-846C-123A6C64C2CB}"/>
              </a:ext>
            </a:extLst>
          </p:cNvPr>
          <p:cNvGrpSpPr/>
          <p:nvPr/>
        </p:nvGrpSpPr>
        <p:grpSpPr>
          <a:xfrm>
            <a:off x="2247849" y="4292333"/>
            <a:ext cx="5702987" cy="3744083"/>
            <a:chOff x="2247849" y="4292333"/>
            <a:chExt cx="5702987" cy="374408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AD27120-BB94-464D-A7D4-1C6D430F26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20901" y="5156416"/>
              <a:ext cx="3629935" cy="2880000"/>
            </a:xfrm>
            <a:prstGeom prst="rect">
              <a:avLst/>
            </a:prstGeom>
          </p:spPr>
        </p:pic>
        <p:sp>
          <p:nvSpPr>
            <p:cNvPr id="8" name="Arrow: Down 7">
              <a:extLst>
                <a:ext uri="{FF2B5EF4-FFF2-40B4-BE49-F238E27FC236}">
                  <a16:creationId xmlns:a16="http://schemas.microsoft.com/office/drawing/2014/main" id="{E00D4DB8-732E-4943-A9E0-0F6D2B31B7AC}"/>
                </a:ext>
              </a:extLst>
            </p:cNvPr>
            <p:cNvSpPr/>
            <p:nvPr/>
          </p:nvSpPr>
          <p:spPr>
            <a:xfrm>
              <a:off x="7056025" y="4292333"/>
              <a:ext cx="247650" cy="74357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F6655A-E094-4BC2-B268-0741DD1D4F45}"/>
                </a:ext>
              </a:extLst>
            </p:cNvPr>
            <p:cNvSpPr/>
            <p:nvPr/>
          </p:nvSpPr>
          <p:spPr>
            <a:xfrm>
              <a:off x="2247849" y="5187470"/>
              <a:ext cx="1795684" cy="120032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CA" sz="3600" dirty="0" err="1"/>
                <a:t>DIDDoc</a:t>
              </a:r>
              <a:endParaRPr lang="en-CA" sz="3600" dirty="0"/>
            </a:p>
            <a:p>
              <a:r>
                <a:rPr lang="en-CA" sz="3600" dirty="0"/>
                <a:t>DSDG</a:t>
              </a:r>
              <a:endParaRPr lang="en-US" sz="3600" dirty="0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8C5A2B4-3F56-4489-9403-6C7EDF35507E}"/>
              </a:ext>
            </a:extLst>
          </p:cNvPr>
          <p:cNvSpPr/>
          <p:nvPr/>
        </p:nvSpPr>
        <p:spPr>
          <a:xfrm>
            <a:off x="4100683" y="1904774"/>
            <a:ext cx="2529860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3600" dirty="0"/>
              <a:t>did-</a:t>
            </a:r>
            <a:r>
              <a:rPr lang="en-CA" sz="3600" dirty="0" err="1"/>
              <a:t>uri</a:t>
            </a:r>
            <a:r>
              <a:rPr lang="en-CA" sz="3600" dirty="0"/>
              <a:t>-spec </a:t>
            </a:r>
          </a:p>
          <a:p>
            <a:r>
              <a:rPr lang="en-CA" sz="3600" dirty="0"/>
              <a:t>Grammar</a:t>
            </a:r>
          </a:p>
          <a:p>
            <a:r>
              <a:rPr lang="en-CA" sz="3600" dirty="0"/>
              <a:t>(Baseline)</a:t>
            </a:r>
            <a:endParaRPr lang="en-US" sz="36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91992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17C9C-4708-46C8-9528-BA5AED5EE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Next Steps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74CA0-D519-44A5-8755-3E659A6FDF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850" y="1226128"/>
            <a:ext cx="15870238" cy="7459008"/>
          </a:xfrm>
        </p:spPr>
        <p:txBody>
          <a:bodyPr>
            <a:normAutofit lnSpcReduction="10000"/>
          </a:bodyPr>
          <a:lstStyle/>
          <a:p>
            <a:r>
              <a:rPr lang="en-CA" dirty="0"/>
              <a:t>Continue to grow and validate the number of higher-level </a:t>
            </a:r>
            <a:r>
              <a:rPr lang="en-CA" dirty="0">
                <a:latin typeface="Consolas" panose="020B0609020204030204" pitchFamily="49" charset="0"/>
              </a:rPr>
              <a:t>DID</a:t>
            </a:r>
            <a:r>
              <a:rPr lang="en-CA" dirty="0"/>
              <a:t> user scenarios and, more specifically, lower-level </a:t>
            </a:r>
            <a:r>
              <a:rPr lang="en-CA" dirty="0">
                <a:latin typeface="Consolas" panose="020B0609020204030204" pitchFamily="49" charset="0"/>
              </a:rPr>
              <a:t>did-</a:t>
            </a:r>
            <a:r>
              <a:rPr lang="en-CA" dirty="0" err="1">
                <a:latin typeface="Consolas" panose="020B0609020204030204" pitchFamily="49" charset="0"/>
              </a:rPr>
              <a:t>uri</a:t>
            </a:r>
            <a:r>
              <a:rPr lang="en-CA" dirty="0"/>
              <a:t> use cases with:</a:t>
            </a:r>
          </a:p>
          <a:p>
            <a:pPr lvl="1"/>
            <a:r>
              <a:rPr lang="en-CA" dirty="0"/>
              <a:t>Diverse DID communities</a:t>
            </a:r>
          </a:p>
          <a:p>
            <a:pPr lvl="1"/>
            <a:r>
              <a:rPr lang="en-CA" dirty="0"/>
              <a:t>Diverse DID higher-level </a:t>
            </a:r>
            <a:r>
              <a:rPr lang="en-CA" dirty="0">
                <a:latin typeface="Consolas" panose="020B0609020204030204" pitchFamily="49" charset="0"/>
              </a:rPr>
              <a:t>DID</a:t>
            </a:r>
            <a:r>
              <a:rPr lang="en-CA" dirty="0"/>
              <a:t> user scenarios</a:t>
            </a:r>
          </a:p>
          <a:p>
            <a:pPr lvl="2"/>
            <a:r>
              <a:rPr lang="en-CA" dirty="0"/>
              <a:t>More Indy HIPES</a:t>
            </a:r>
          </a:p>
          <a:p>
            <a:pPr lvl="2"/>
            <a:r>
              <a:rPr lang="en-CA" dirty="0"/>
              <a:t>IPID, etc.</a:t>
            </a:r>
            <a:endParaRPr lang="en-US" dirty="0"/>
          </a:p>
          <a:p>
            <a:r>
              <a:rPr lang="en-US" dirty="0"/>
              <a:t>Build and test the </a:t>
            </a:r>
            <a:r>
              <a:rPr lang="en-US" dirty="0">
                <a:latin typeface="Consolas" panose="020B0609020204030204" pitchFamily="49" charset="0"/>
              </a:rPr>
              <a:t>did-</a:t>
            </a:r>
            <a:r>
              <a:rPr lang="en-US" dirty="0" err="1">
                <a:latin typeface="Consolas" panose="020B0609020204030204" pitchFamily="49" charset="0"/>
              </a:rPr>
              <a:t>uri</a:t>
            </a:r>
            <a:r>
              <a:rPr lang="en-US" dirty="0"/>
              <a:t> grammar as well as all DSDGs</a:t>
            </a:r>
          </a:p>
          <a:p>
            <a:pPr lvl="1"/>
            <a:r>
              <a:rPr lang="en-US" dirty="0"/>
              <a:t>Using the </a:t>
            </a:r>
            <a:r>
              <a:rPr lang="en-CA" dirty="0"/>
              <a:t>lower-level </a:t>
            </a:r>
            <a:r>
              <a:rPr lang="en-CA" dirty="0">
                <a:latin typeface="Consolas" panose="020B0609020204030204" pitchFamily="49" charset="0"/>
              </a:rPr>
              <a:t>did-</a:t>
            </a:r>
            <a:r>
              <a:rPr lang="en-CA" dirty="0" err="1">
                <a:latin typeface="Consolas" panose="020B0609020204030204" pitchFamily="49" charset="0"/>
              </a:rPr>
              <a:t>uri</a:t>
            </a:r>
            <a:r>
              <a:rPr lang="en-CA" dirty="0"/>
              <a:t> use cases  as a test cases</a:t>
            </a:r>
          </a:p>
          <a:p>
            <a:r>
              <a:rPr lang="en-CA" dirty="0"/>
              <a:t>Continue to grow the outreach (awareness, knowledge and understanding) of the </a:t>
            </a:r>
            <a:r>
              <a:rPr lang="en-CA" dirty="0">
                <a:latin typeface="Consolas" panose="020B0609020204030204" pitchFamily="49" charset="0"/>
              </a:rPr>
              <a:t>did-</a:t>
            </a:r>
            <a:r>
              <a:rPr lang="en-CA" dirty="0" err="1">
                <a:latin typeface="Consolas" panose="020B0609020204030204" pitchFamily="49" charset="0"/>
              </a:rPr>
              <a:t>uri</a:t>
            </a:r>
            <a:r>
              <a:rPr lang="en-CA" dirty="0">
                <a:latin typeface="Consolas" panose="020B0609020204030204" pitchFamily="49" charset="0"/>
              </a:rPr>
              <a:t>-spec</a:t>
            </a:r>
            <a:r>
              <a:rPr lang="en-CA" dirty="0"/>
              <a:t> specification amongst:</a:t>
            </a:r>
          </a:p>
          <a:p>
            <a:pPr lvl="1"/>
            <a:r>
              <a:rPr lang="en-CA" dirty="0"/>
              <a:t>Diverse DID communities</a:t>
            </a:r>
          </a:p>
          <a:p>
            <a:pPr lvl="1"/>
            <a:r>
              <a:rPr lang="en-CA" dirty="0"/>
              <a:t>Diverse DID higher-level </a:t>
            </a:r>
            <a:r>
              <a:rPr lang="en-CA" dirty="0">
                <a:latin typeface="Consolas" panose="020B0609020204030204" pitchFamily="49" charset="0"/>
              </a:rPr>
              <a:t>DID</a:t>
            </a:r>
            <a:r>
              <a:rPr lang="en-CA" dirty="0"/>
              <a:t> user scenario specific scenarios</a:t>
            </a:r>
          </a:p>
          <a:p>
            <a:pPr lvl="2"/>
            <a:r>
              <a:rPr lang="en-CA" dirty="0"/>
              <a:t>More Indy HIPES</a:t>
            </a:r>
          </a:p>
          <a:p>
            <a:pPr lvl="2"/>
            <a:r>
              <a:rPr lang="en-CA" dirty="0"/>
              <a:t>IPID, etc.</a:t>
            </a:r>
            <a:endParaRPr lang="en-US" dirty="0"/>
          </a:p>
          <a:p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B3D1B1-E9DD-442D-986F-2164F7A6F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4B98E-FA28-40BC-A5A9-300FC41F071F}" type="datetime1">
              <a:rPr lang="en-CA" smtClean="0"/>
              <a:t>2019-03-29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B6F55-31AC-4708-BDCA-4700D43C4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Creating C.U.T.E. Domain-Specific DID Grammars and Parsers</a:t>
            </a:r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A6703-71FE-4AAC-8385-C98CAF07F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3018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B9AFE8A-6616-4DB5-A130-BB0BB7F18B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7279937" cy="97202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D89EC2B-86E7-4EA7-8171-F120317062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9"/>
            <a:ext cx="17279938" cy="97199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14A7FA-EA13-4201-90F2-61CC47A4D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50" y="549745"/>
            <a:ext cx="15870238" cy="1850555"/>
          </a:xfrm>
        </p:spPr>
        <p:txBody>
          <a:bodyPr>
            <a:normAutofit/>
          </a:bodyPr>
          <a:lstStyle/>
          <a:p>
            <a:r>
              <a:rPr lang="en-CA" sz="5400" dirty="0">
                <a:solidFill>
                  <a:srgbClr val="1D326D"/>
                </a:solidFill>
                <a:latin typeface="Koblenz Serial" panose="02000000000000000000" pitchFamily="50" charset="0"/>
              </a:rPr>
              <a:t>Michael Herman</a:t>
            </a:r>
            <a:br>
              <a:rPr lang="en-CA" dirty="0">
                <a:solidFill>
                  <a:srgbClr val="1D326D"/>
                </a:solidFill>
                <a:latin typeface="Koblenz Serial" panose="02000000000000000000" pitchFamily="50" charset="0"/>
              </a:rPr>
            </a:br>
            <a:r>
              <a:rPr lang="en-CA" sz="3200" dirty="0">
                <a:solidFill>
                  <a:srgbClr val="1D326D"/>
                </a:solidFill>
                <a:latin typeface="Koblenz Serial" panose="02000000000000000000" pitchFamily="50" charset="0"/>
              </a:rPr>
              <a:t>Independent Blockchain Architect</a:t>
            </a:r>
            <a:br>
              <a:rPr lang="en-CA" sz="3200" dirty="0">
                <a:solidFill>
                  <a:srgbClr val="1D326D"/>
                </a:solidFill>
                <a:latin typeface="Koblenz Serial" panose="02000000000000000000" pitchFamily="50" charset="0"/>
              </a:rPr>
            </a:br>
            <a:r>
              <a:rPr lang="en-CA" sz="3200" dirty="0">
                <a:solidFill>
                  <a:srgbClr val="1D326D"/>
                </a:solidFill>
                <a:latin typeface="Koblenz Serial" panose="02000000000000000000" pitchFamily="50" charset="0"/>
              </a:rPr>
              <a:t>Alberta, CANADA</a:t>
            </a:r>
            <a:endParaRPr lang="en-US" sz="3200" dirty="0">
              <a:solidFill>
                <a:srgbClr val="1D326D"/>
              </a:solidFill>
              <a:latin typeface="Koblenz Serial" panose="02000000000000000000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17951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FC834-6430-4E4A-83B7-97BA43C29D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900" y="1137147"/>
            <a:ext cx="16173450" cy="3602126"/>
          </a:xfrm>
        </p:spPr>
        <p:txBody>
          <a:bodyPr>
            <a:normAutofit/>
          </a:bodyPr>
          <a:lstStyle/>
          <a:p>
            <a:r>
              <a:rPr lang="en-CA" sz="6600" dirty="0">
                <a:solidFill>
                  <a:srgbClr val="1D326D"/>
                </a:solidFill>
                <a:sym typeface="Wingdings" panose="05000000000000000000" pitchFamily="2" charset="2"/>
              </a:rPr>
              <a:t> QUESTIONS?</a:t>
            </a:r>
            <a:endParaRPr lang="en-US" sz="6600" dirty="0">
              <a:solidFill>
                <a:srgbClr val="1D326D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60EB17-2854-4658-9BE6-4D698F6271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3900" y="5462192"/>
            <a:ext cx="14944338" cy="1385642"/>
          </a:xfrm>
        </p:spPr>
        <p:txBody>
          <a:bodyPr>
            <a:normAutofit fontScale="70000" lnSpcReduction="20000"/>
          </a:bodyPr>
          <a:lstStyle/>
          <a:p>
            <a:r>
              <a:rPr lang="en-CA" dirty="0"/>
              <a:t>Michael Herman</a:t>
            </a:r>
          </a:p>
          <a:p>
            <a:r>
              <a:rPr lang="en-CA" dirty="0"/>
              <a:t>Independent Blockchain Architect</a:t>
            </a:r>
          </a:p>
          <a:p>
            <a:r>
              <a:rPr lang="en-CA" dirty="0"/>
              <a:t>mwherman@parallelspace.net</a:t>
            </a:r>
            <a:endParaRPr lang="en-US" dirty="0"/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CAE60D8B-0203-40B8-A489-34BFBE53BA6F}"/>
              </a:ext>
            </a:extLst>
          </p:cNvPr>
          <p:cNvSpPr txBox="1">
            <a:spLocks/>
          </p:cNvSpPr>
          <p:nvPr/>
        </p:nvSpPr>
        <p:spPr>
          <a:xfrm>
            <a:off x="10706614" y="9018020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5A9342-8D2C-4F03-BE33-2A71AE2A9EC4}" type="datetime1">
              <a:rPr lang="en-CA" smtClean="0">
                <a:solidFill>
                  <a:schemeClr val="bg1"/>
                </a:solidFill>
              </a:rPr>
              <a:pPr/>
              <a:t>2019-03-29</a:t>
            </a:fld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D34473-F098-473D-AA6C-7E0F667C2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5504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A88EA10A-757B-4E99-B380-C4AA83210436}"/>
              </a:ext>
            </a:extLst>
          </p:cNvPr>
          <p:cNvSpPr txBox="1">
            <a:spLocks/>
          </p:cNvSpPr>
          <p:nvPr/>
        </p:nvSpPr>
        <p:spPr>
          <a:xfrm>
            <a:off x="10706614" y="9018020"/>
            <a:ext cx="5868474" cy="4367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417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5A9342-8D2C-4F03-BE33-2A71AE2A9EC4}" type="datetime1">
              <a:rPr lang="en-CA" smtClean="0">
                <a:solidFill>
                  <a:schemeClr val="bg1"/>
                </a:solidFill>
              </a:rPr>
              <a:pPr/>
              <a:t>2019-03-29</a:t>
            </a:fld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3" name="Footer Placeholder 3">
            <a:extLst>
              <a:ext uri="{FF2B5EF4-FFF2-40B4-BE49-F238E27FC236}">
                <a16:creationId xmlns:a16="http://schemas.microsoft.com/office/drawing/2014/main" id="{4D0AC86D-EBD2-41E3-AC70-6E1F6E5C836A}"/>
              </a:ext>
            </a:extLst>
          </p:cNvPr>
          <p:cNvSpPr txBox="1">
            <a:spLocks/>
          </p:cNvSpPr>
          <p:nvPr/>
        </p:nvSpPr>
        <p:spPr>
          <a:xfrm>
            <a:off x="2057349" y="9019515"/>
            <a:ext cx="8233240" cy="4352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417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Creating C.U.T.E. Domain-Specific DID Grammars and Parsers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C18FE0-0438-4D83-ABF5-6B3A53D6D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280316-779D-4664-997C-87FAEB7BC7E4}" type="datetime1">
              <a:rPr lang="en-CA" smtClean="0"/>
              <a:t>2019-03-29</a:t>
            </a:fld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CDF095-759B-4B50-A630-A7E8A5E23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546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8E31F-62A7-4A5E-A45E-5389712FC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5400" dirty="0">
                <a:solidFill>
                  <a:srgbClr val="1D326D"/>
                </a:solidFill>
                <a:latin typeface="Koblenz Serial" panose="02000000000000000000" pitchFamily="50" charset="0"/>
              </a:rPr>
              <a:t>Purpose </a:t>
            </a:r>
            <a:r>
              <a:rPr lang="en-CA" dirty="0"/>
              <a:t>and Audience</a:t>
            </a:r>
            <a:endParaRPr lang="en-US" sz="5400" dirty="0">
              <a:solidFill>
                <a:srgbClr val="1D326D"/>
              </a:solidFill>
              <a:latin typeface="Koblenz Serial" panose="02000000000000000000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F1BD8D-B7AA-4DB6-823F-F6D55D9000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850" y="1409700"/>
            <a:ext cx="15870238" cy="77798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b="1" dirty="0"/>
              <a:t>Purpose</a:t>
            </a:r>
          </a:p>
          <a:p>
            <a:pPr marL="0" indent="0">
              <a:buNone/>
            </a:pPr>
            <a:r>
              <a:rPr lang="en-US" dirty="0"/>
              <a:t>The purpose of this presentation is to:</a:t>
            </a:r>
          </a:p>
          <a:p>
            <a:r>
              <a:rPr lang="en-US" dirty="0"/>
              <a:t> Announce the reference implementation of the </a:t>
            </a:r>
            <a:r>
              <a:rPr lang="en-US" dirty="0">
                <a:latin typeface="Consolas" panose="020B0609020204030204" pitchFamily="49" charset="0"/>
              </a:rPr>
              <a:t>did-</a:t>
            </a:r>
            <a:r>
              <a:rPr lang="en-US" dirty="0" err="1">
                <a:latin typeface="Consolas" panose="020B0609020204030204" pitchFamily="49" charset="0"/>
              </a:rPr>
              <a:t>uri</a:t>
            </a:r>
            <a:r>
              <a:rPr lang="en-US" dirty="0">
                <a:latin typeface="Consolas" panose="020B0609020204030204" pitchFamily="49" charset="0"/>
              </a:rPr>
              <a:t>-spec </a:t>
            </a:r>
            <a:r>
              <a:rPr lang="en-US" dirty="0"/>
              <a:t>grammar</a:t>
            </a:r>
          </a:p>
          <a:p>
            <a:r>
              <a:rPr lang="en-US" dirty="0"/>
              <a:t>Demonstrate how to create a C.U.T.E. Domain-Specific DID Grammar (and parser)</a:t>
            </a:r>
            <a:r>
              <a:rPr lang="en-CA" sz="2000" dirty="0"/>
              <a:t>.</a:t>
            </a:r>
            <a:br>
              <a:rPr lang="en-CA" sz="2000" dirty="0"/>
            </a:br>
            <a:endParaRPr lang="en-CA" sz="2000" dirty="0"/>
          </a:p>
          <a:p>
            <a:pPr marL="0" indent="0">
              <a:buNone/>
            </a:pPr>
            <a:r>
              <a:rPr lang="en-CA" b="1" dirty="0"/>
              <a:t>Audience</a:t>
            </a:r>
          </a:p>
          <a:p>
            <a:pPr marL="0" indent="0">
              <a:buNone/>
            </a:pPr>
            <a:r>
              <a:rPr lang="en-CA" dirty="0"/>
              <a:t>The primary audience for this presentation is implementors and maintainers of parser software that is compliant with the </a:t>
            </a:r>
            <a:r>
              <a:rPr lang="en-US" dirty="0">
                <a:latin typeface="Consolas" panose="020B0609020204030204" pitchFamily="49" charset="0"/>
              </a:rPr>
              <a:t>did-</a:t>
            </a:r>
            <a:r>
              <a:rPr lang="en-US" dirty="0" err="1">
                <a:latin typeface="Consolas" panose="020B0609020204030204" pitchFamily="49" charset="0"/>
              </a:rPr>
              <a:t>uri</a:t>
            </a:r>
            <a:r>
              <a:rPr lang="en-US" dirty="0">
                <a:latin typeface="Consolas" panose="020B0609020204030204" pitchFamily="49" charset="0"/>
              </a:rPr>
              <a:t>-spec</a:t>
            </a:r>
            <a:r>
              <a:rPr lang="en-US" dirty="0"/>
              <a:t> including but not limited to:</a:t>
            </a:r>
          </a:p>
          <a:p>
            <a:r>
              <a:rPr lang="en-US" dirty="0"/>
              <a:t>W3C Decentralized Identifier specification</a:t>
            </a:r>
          </a:p>
          <a:p>
            <a:r>
              <a:rPr lang="en-US" dirty="0"/>
              <a:t>DID Resolvers and DID Resolution</a:t>
            </a:r>
          </a:p>
          <a:p>
            <a:r>
              <a:rPr lang="en-US" dirty="0"/>
              <a:t>Agent-to-Agent (A2) Communications services in the Hyperledger Indy Agent framework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E697E-690E-449D-876D-716C15E19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2AC4B-C437-4963-BBDF-1829DC148A02}" type="datetime1">
              <a:rPr lang="en-CA" smtClean="0">
                <a:solidFill>
                  <a:schemeClr val="bg1"/>
                </a:solidFill>
              </a:rPr>
              <a:t>2019-03-29</a:t>
            </a:fld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6F833-51E6-4375-916D-1BB25F012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Creating C.U.T.E. Domain-Specific DID Grammars and Parsers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B9BB07-57FF-42E5-9451-785FFE1A7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850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8E31F-62A7-4A5E-A45E-5389712FC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5400" dirty="0">
                <a:solidFill>
                  <a:srgbClr val="1D326D"/>
                </a:solidFill>
                <a:latin typeface="Koblenz Serial" panose="02000000000000000000" pitchFamily="50" charset="0"/>
              </a:rPr>
              <a:t>What is a C.U.T.E. DID Grammar?</a:t>
            </a:r>
            <a:endParaRPr lang="en-US" sz="5400" dirty="0">
              <a:solidFill>
                <a:srgbClr val="1D326D"/>
              </a:solidFill>
              <a:latin typeface="Koblenz Serial" panose="02000000000000000000" pitchFamily="50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AE697E-690E-449D-876D-716C15E19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12AC4B-C437-4963-BBDF-1829DC148A02}" type="datetime1">
              <a:rPr lang="en-CA" smtClean="0">
                <a:solidFill>
                  <a:schemeClr val="bg1"/>
                </a:solidFill>
              </a:rPr>
              <a:t>2019-03-29</a:t>
            </a:fld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6F833-51E6-4375-916D-1BB25F012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Creating C.U.T.E. Domain-Specific DID Grammars and Parsers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B9BB07-57FF-42E5-9451-785FFE1A7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0B5C67D1-9F66-4BC1-9BEC-73C07D7C9B6B}" type="slidenum">
              <a:rPr lang="en-US" smtClean="0"/>
              <a:pPr algn="l"/>
              <a:t>4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003EEB1-1AF8-404A-9094-191994711C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850" y="1227222"/>
            <a:ext cx="15870238" cy="7457914"/>
          </a:xfrm>
        </p:spPr>
        <p:txBody>
          <a:bodyPr>
            <a:normAutofit lnSpcReduction="10000"/>
          </a:bodyPr>
          <a:lstStyle/>
          <a:p>
            <a:r>
              <a:rPr lang="en-CA" dirty="0"/>
              <a:t>A C.U.T.E. DID Grammar is a </a:t>
            </a:r>
            <a:r>
              <a:rPr lang="en-CA" dirty="0">
                <a:latin typeface="Consolas" panose="020B0609020204030204" pitchFamily="49" charset="0"/>
              </a:rPr>
              <a:t>did-</a:t>
            </a:r>
            <a:r>
              <a:rPr lang="en-CA" dirty="0" err="1">
                <a:latin typeface="Consolas" panose="020B0609020204030204" pitchFamily="49" charset="0"/>
              </a:rPr>
              <a:t>uri</a:t>
            </a:r>
            <a:r>
              <a:rPr lang="en-CA" dirty="0">
                <a:latin typeface="Consolas" panose="020B0609020204030204" pitchFamily="49" charset="0"/>
              </a:rPr>
              <a:t>-spec</a:t>
            </a:r>
            <a:r>
              <a:rPr lang="en-CA" dirty="0"/>
              <a:t> compliant grammar that is:</a:t>
            </a:r>
          </a:p>
          <a:p>
            <a:pPr lvl="1"/>
            <a:r>
              <a:rPr lang="en-CA" dirty="0"/>
              <a:t>Concise</a:t>
            </a:r>
          </a:p>
          <a:p>
            <a:pPr lvl="1"/>
            <a:r>
              <a:rPr lang="en-CA" dirty="0"/>
              <a:t>Understandable</a:t>
            </a:r>
          </a:p>
          <a:p>
            <a:pPr lvl="1"/>
            <a:r>
              <a:rPr lang="en-CA" dirty="0"/>
              <a:t>Technically Elegant</a:t>
            </a:r>
          </a:p>
          <a:p>
            <a:r>
              <a:rPr lang="en-CA" dirty="0"/>
              <a:t>A C.U.T.E. DID Grammar is a </a:t>
            </a:r>
            <a:r>
              <a:rPr lang="en-CA" dirty="0">
                <a:latin typeface="Consolas" panose="020B0609020204030204" pitchFamily="49" charset="0"/>
              </a:rPr>
              <a:t>did-</a:t>
            </a:r>
            <a:r>
              <a:rPr lang="en-CA" dirty="0" err="1">
                <a:latin typeface="Consolas" panose="020B0609020204030204" pitchFamily="49" charset="0"/>
              </a:rPr>
              <a:t>uri</a:t>
            </a:r>
            <a:r>
              <a:rPr lang="en-CA" dirty="0">
                <a:latin typeface="Consolas" panose="020B0609020204030204" pitchFamily="49" charset="0"/>
              </a:rPr>
              <a:t>-spec</a:t>
            </a:r>
            <a:r>
              <a:rPr lang="en-CA" dirty="0"/>
              <a:t> grammar that is easy to extend to target an infinite number of application areas by being able to easily create Domain-Specific DID Grammars (DSDGs) and automatically generate compliant parsers (Java, C++, and C#).</a:t>
            </a:r>
          </a:p>
          <a:p>
            <a:r>
              <a:rPr lang="en-CA" dirty="0"/>
              <a:t>A DSDG limits the number of transformer-options that are required/available for a specific application domain.</a:t>
            </a:r>
          </a:p>
          <a:p>
            <a:r>
              <a:rPr lang="en-CA" dirty="0"/>
              <a:t>The generic/baseline C.U.T.E. DID Grammar as well as any DSDGs derived from the C.U.T.E. DID Grammar are:</a:t>
            </a:r>
          </a:p>
          <a:p>
            <a:pPr lvl="1"/>
            <a:r>
              <a:rPr lang="en-CA" dirty="0"/>
              <a:t>Verifiably </a:t>
            </a:r>
            <a:r>
              <a:rPr lang="en-CA" dirty="0">
                <a:latin typeface="Consolas" panose="020B0609020204030204" pitchFamily="49" charset="0"/>
              </a:rPr>
              <a:t>did-</a:t>
            </a:r>
            <a:r>
              <a:rPr lang="en-CA" dirty="0" err="1">
                <a:latin typeface="Consolas" panose="020B0609020204030204" pitchFamily="49" charset="0"/>
              </a:rPr>
              <a:t>uri</a:t>
            </a:r>
            <a:r>
              <a:rPr lang="en-CA" dirty="0">
                <a:latin typeface="Consolas" panose="020B0609020204030204" pitchFamily="49" charset="0"/>
              </a:rPr>
              <a:t>-spec</a:t>
            </a:r>
            <a:r>
              <a:rPr lang="en-CA" dirty="0"/>
              <a:t> compliant grammars, and, </a:t>
            </a:r>
            <a:r>
              <a:rPr lang="en-CA"/>
              <a:t>in turn,</a:t>
            </a:r>
            <a:endParaRPr lang="en-CA" dirty="0"/>
          </a:p>
          <a:p>
            <a:pPr lvl="1"/>
            <a:r>
              <a:rPr lang="en-CA" dirty="0"/>
              <a:t>RFC 3986 compliant grammars</a:t>
            </a:r>
          </a:p>
          <a:p>
            <a:endParaRPr lang="en-CA" dirty="0"/>
          </a:p>
          <a:p>
            <a:endParaRPr lang="en-CA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E3E744E-DD81-44AB-A606-0C33CAC60FC1}"/>
              </a:ext>
            </a:extLst>
          </p:cNvPr>
          <p:cNvGrpSpPr/>
          <p:nvPr/>
        </p:nvGrpSpPr>
        <p:grpSpPr>
          <a:xfrm>
            <a:off x="13673562" y="551567"/>
            <a:ext cx="3390476" cy="2542857"/>
            <a:chOff x="13673562" y="215900"/>
            <a:chExt cx="3390476" cy="2542857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2152895-623C-414F-973A-3B82CD13866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673562" y="215900"/>
              <a:ext cx="3390476" cy="2542857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CBD34E3-B08E-4BCC-A87F-8DF2B0585299}"/>
                </a:ext>
              </a:extLst>
            </p:cNvPr>
            <p:cNvSpPr txBox="1"/>
            <p:nvPr/>
          </p:nvSpPr>
          <p:spPr>
            <a:xfrm>
              <a:off x="13694781" y="610165"/>
              <a:ext cx="3348038" cy="175432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RFC 3986</a:t>
              </a:r>
            </a:p>
            <a:p>
              <a:pPr algn="ctr"/>
              <a:r>
                <a:rPr lang="en-CA" sz="5400" dirty="0">
                  <a:solidFill>
                    <a:srgbClr val="791307"/>
                  </a:solidFill>
                </a:rPr>
                <a:t>Compliant</a:t>
              </a:r>
              <a:endParaRPr lang="en-US" sz="5400" dirty="0">
                <a:solidFill>
                  <a:srgbClr val="791307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0001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4795452-1CA0-4230-B3DC-30E938370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4010" y="1"/>
            <a:ext cx="9917690" cy="972398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3096CFC-04C8-4E1D-8AF8-D90DDC5CC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#1.1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783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3096CFC-04C8-4E1D-8AF8-D90DDC5CC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549745"/>
            <a:ext cx="16155988" cy="1487145"/>
          </a:xfrm>
        </p:spPr>
        <p:txBody>
          <a:bodyPr/>
          <a:lstStyle/>
          <a:p>
            <a:r>
              <a:rPr lang="en-CA" dirty="0"/>
              <a:t>#1.2 (1/3)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64960F-0C36-40AD-B9CA-42A4445A9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4219" y="-152400"/>
            <a:ext cx="9900000" cy="9996491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A9A2D5-9134-4B46-B5E9-563279267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14AFA-CF90-4ABF-92BF-3D9E304CA986}" type="datetime1">
              <a:rPr lang="en-CA" smtClean="0"/>
              <a:t>2019-03-29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4000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3096CFC-04C8-4E1D-8AF8-D90DDC5CC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549745"/>
            <a:ext cx="16155988" cy="1487145"/>
          </a:xfrm>
        </p:spPr>
        <p:txBody>
          <a:bodyPr/>
          <a:lstStyle/>
          <a:p>
            <a:r>
              <a:rPr lang="en-CA" dirty="0"/>
              <a:t>#1.2 (2/3)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BCF085-6B82-4182-93E8-EC8BE4690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0069" y="0"/>
            <a:ext cx="9900000" cy="6600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BAE4C1-9C6A-4C71-9100-B648DC83B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41E85-5720-4C5D-B9B5-6EF8B57E7D94}" type="datetime1">
              <a:rPr lang="en-CA" smtClean="0"/>
              <a:t>2019-03-29</a:t>
            </a:fld>
            <a:endParaRPr lang="en-CA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B2D9B56-D3E7-472F-93F6-3E25E0AF6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114550" y="9019515"/>
            <a:ext cx="8360017" cy="436742"/>
          </a:xfrm>
        </p:spPr>
        <p:txBody>
          <a:bodyPr/>
          <a:lstStyle/>
          <a:p>
            <a:r>
              <a:rPr lang="en-US" dirty="0"/>
              <a:t>Hyperonomy Universal Decentralized Identifier URI Specification (did-</a:t>
            </a:r>
            <a:r>
              <a:rPr lang="en-US" dirty="0" err="1"/>
              <a:t>uri</a:t>
            </a:r>
            <a:r>
              <a:rPr lang="en-US" dirty="0"/>
              <a:t>-spec)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82294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3096CFC-04C8-4E1D-8AF8-D90DDC5CC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549745"/>
            <a:ext cx="16155988" cy="1487145"/>
          </a:xfrm>
        </p:spPr>
        <p:txBody>
          <a:bodyPr/>
          <a:lstStyle/>
          <a:p>
            <a:r>
              <a:rPr lang="en-CA" dirty="0"/>
              <a:t>#1.2 (3/3)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7A1120-2B87-49E2-B766-DDEA633E2C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6019" y="6406"/>
            <a:ext cx="9900000" cy="8910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B2081-F397-4998-89C8-C2EAFEC238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649DD0-8A9D-41FB-AFA2-26C6865DD8CD}" type="datetime1">
              <a:rPr lang="en-CA" smtClean="0"/>
              <a:t>2019-03-29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81066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F8DFE-B9D1-4456-B7C7-1B75B12E0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850" y="549745"/>
            <a:ext cx="16575088" cy="1487145"/>
          </a:xfrm>
        </p:spPr>
        <p:txBody>
          <a:bodyPr>
            <a:normAutofit fontScale="90000"/>
          </a:bodyPr>
          <a:lstStyle/>
          <a:p>
            <a:r>
              <a:rPr lang="en-CA" dirty="0"/>
              <a:t>C.U.T.E. DID Grammar (</a:t>
            </a:r>
            <a:r>
              <a:rPr lang="en-CA" cap="none" dirty="0"/>
              <a:t>generic</a:t>
            </a:r>
            <a:r>
              <a:rPr lang="en-CA" dirty="0"/>
              <a:t> </a:t>
            </a:r>
            <a:r>
              <a:rPr lang="en-CA" cap="none" dirty="0"/>
              <a:t>did-</a:t>
            </a:r>
            <a:r>
              <a:rPr lang="en-CA" cap="none" dirty="0" err="1"/>
              <a:t>uri</a:t>
            </a:r>
            <a:r>
              <a:rPr lang="en-CA" cap="none" dirty="0"/>
              <a:t>-spec </a:t>
            </a:r>
            <a:r>
              <a:rPr lang="en-CA" dirty="0"/>
              <a:t>Grammar)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E113CB-D689-4665-A826-B30FA17578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8450" y="1274722"/>
            <a:ext cx="11649869" cy="839185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181A72E-89D4-4D9D-BFB2-F6CCC10F43AA}"/>
              </a:ext>
            </a:extLst>
          </p:cNvPr>
          <p:cNvSpPr/>
          <p:nvPr/>
        </p:nvSpPr>
        <p:spPr>
          <a:xfrm>
            <a:off x="2876550" y="8445540"/>
            <a:ext cx="11603038" cy="1201849"/>
          </a:xfrm>
          <a:prstGeom prst="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9460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9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7|13.6"/>
</p:tagLst>
</file>

<file path=ppt/theme/theme1.xml><?xml version="1.0" encoding="utf-8"?>
<a:theme xmlns:a="http://schemas.openxmlformats.org/drawingml/2006/main" name="Galler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29414</TotalTime>
  <Words>1073</Words>
  <Application>Microsoft Office PowerPoint</Application>
  <PresentationFormat>Custom</PresentationFormat>
  <Paragraphs>216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Consolas</vt:lpstr>
      <vt:lpstr>Gill Sans MT</vt:lpstr>
      <vt:lpstr>Koblenz Serial</vt:lpstr>
      <vt:lpstr>Gallery</vt:lpstr>
      <vt:lpstr>  Creating C.U.T.E. Domain-Specific DID Grammars (DSDG) and Parsers https://github.com/mwherman2000/did-uri-spec</vt:lpstr>
      <vt:lpstr>Michael Herman Independent Blockchain Architect Alberta, CANADA</vt:lpstr>
      <vt:lpstr>Purpose and Audience</vt:lpstr>
      <vt:lpstr>What is a C.U.T.E. DID Grammar?</vt:lpstr>
      <vt:lpstr>#1.1</vt:lpstr>
      <vt:lpstr>#1.2 (1/3)</vt:lpstr>
      <vt:lpstr>#1.2 (2/3)</vt:lpstr>
      <vt:lpstr>#1.2 (3/3)</vt:lpstr>
      <vt:lpstr>C.U.T.E. DID Grammar (generic did-uri-spec Grammar)</vt:lpstr>
      <vt:lpstr>High-level did-uri User Scenarios (Slide 45)</vt:lpstr>
      <vt:lpstr>C.U.T.E. DID Grammar: Domain-Specific Grammar</vt:lpstr>
      <vt:lpstr>High-level did-uri User Scenarios (Slide 45)</vt:lpstr>
      <vt:lpstr>C.U.T.E. DID Grammar: Domain-Specific Grammar</vt:lpstr>
      <vt:lpstr>High-level did-uri User Scenarios (Slide 46)</vt:lpstr>
      <vt:lpstr>Grammar-Based Automated Parser Generation</vt:lpstr>
      <vt:lpstr>Grammar Testing / Validation</vt:lpstr>
      <vt:lpstr> Wrapping UP…</vt:lpstr>
      <vt:lpstr>Derivation of Domain-Specific DID Grammars</vt:lpstr>
      <vt:lpstr>Next Steps</vt:lpstr>
      <vt:lpstr> QUESTIONS?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Herman</dc:creator>
  <cp:lastModifiedBy>Michael Herman</cp:lastModifiedBy>
  <cp:revision>290</cp:revision>
  <dcterms:created xsi:type="dcterms:W3CDTF">2018-06-12T18:49:04Z</dcterms:created>
  <dcterms:modified xsi:type="dcterms:W3CDTF">2019-03-29T14:39:28Z</dcterms:modified>
</cp:coreProperties>
</file>